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303_72B56BDC.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4.xml" ContentType="application/inkml+xml"/>
  <Override PartName="/ppt/ink/ink5.xml" ContentType="application/inkml+xml"/>
  <Override PartName="/ppt/notesSlides/notesSlide16.xml" ContentType="application/vnd.openxmlformats-officedocument.presentationml.notesSlide+xml"/>
  <Override PartName="/ppt/ink/ink6.xml" ContentType="application/inkml+xml"/>
  <Override PartName="/ppt/ink/ink7.xml" ContentType="application/inkml+xml"/>
  <Override PartName="/ppt/notesSlides/notesSlide17.xml" ContentType="application/vnd.openxmlformats-officedocument.presentationml.notesSlide+xml"/>
  <Override PartName="/ppt/ink/ink8.xml" ContentType="application/inkml+xml"/>
  <Override PartName="/ppt/ink/ink9.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Lst>
  <p:notesMasterIdLst>
    <p:notesMasterId r:id="rId40"/>
  </p:notesMasterIdLst>
  <p:handoutMasterIdLst>
    <p:handoutMasterId r:id="rId41"/>
  </p:handoutMasterIdLst>
  <p:sldIdLst>
    <p:sldId id="261" r:id="rId5"/>
    <p:sldId id="777" r:id="rId6"/>
    <p:sldId id="699" r:id="rId7"/>
    <p:sldId id="763" r:id="rId8"/>
    <p:sldId id="753" r:id="rId9"/>
    <p:sldId id="782" r:id="rId10"/>
    <p:sldId id="783" r:id="rId11"/>
    <p:sldId id="764" r:id="rId12"/>
    <p:sldId id="732" r:id="rId13"/>
    <p:sldId id="765" r:id="rId14"/>
    <p:sldId id="757" r:id="rId15"/>
    <p:sldId id="744" r:id="rId16"/>
    <p:sldId id="734" r:id="rId17"/>
    <p:sldId id="767" r:id="rId18"/>
    <p:sldId id="769" r:id="rId19"/>
    <p:sldId id="766" r:id="rId20"/>
    <p:sldId id="770" r:id="rId21"/>
    <p:sldId id="771" r:id="rId22"/>
    <p:sldId id="772" r:id="rId23"/>
    <p:sldId id="750" r:id="rId24"/>
    <p:sldId id="762" r:id="rId25"/>
    <p:sldId id="773" r:id="rId26"/>
    <p:sldId id="775" r:id="rId27"/>
    <p:sldId id="776" r:id="rId28"/>
    <p:sldId id="748" r:id="rId29"/>
    <p:sldId id="752" r:id="rId30"/>
    <p:sldId id="740" r:id="rId31"/>
    <p:sldId id="716" r:id="rId32"/>
    <p:sldId id="751" r:id="rId33"/>
    <p:sldId id="781" r:id="rId34"/>
    <p:sldId id="713" r:id="rId35"/>
    <p:sldId id="779" r:id="rId36"/>
    <p:sldId id="780" r:id="rId37"/>
    <p:sldId id="741" r:id="rId38"/>
    <p:sldId id="756"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53EF1B-EEE8-3A71-06B0-25C668C7E154}" name="Stone, Derek - ETA" initials="SE" userId="S::stone.derek@dol.gov::c9770825-7dea-4bd2-a4f3-738a1db3c0aa" providerId="AD"/>
  <p188:author id="{E2D31A2E-61DD-348F-F675-06969DF1A326}" name="Barbour, Shane - ETA" initials="SB" userId="S::Barbour.Shane@dol.gov::d485f188-6a98-4e5f-869f-057a6e4257c0" providerId="AD"/>
  <p188:author id="{446EBA2F-6A80-058E-924F-759DEF048B26}" name="Barbour, Shane - ETA" initials="BE" userId="S::barbour.shane@dol.gov::d485f188-6a98-4e5f-869f-057a6e4257c0" providerId="AD"/>
  <p188:author id="{424D8B40-A710-3FB6-D4AF-92303A00B0B7}" name="Stone, Derek - ETA" initials="DS" userId="S::Stone.Derek@dol.gov::c9770825-7dea-4bd2-a4f3-738a1db3c0aa" providerId="AD"/>
  <p188:author id="{C1BE1441-9BBA-4E67-4F5A-BCF3385BF086}" name="Stout, Katharine - ETA" initials="SKE" userId="S::stout.katharine@dol.gov::98912e6d-bf8b-4dfd-a4da-944d20205eb1" providerId="AD"/>
  <p188:author id="{8058B74C-D50C-2F26-F4E5-6C2B20AD5794}" name="Myers, Isabel - ETA" initials="ME" userId="S::myers.isabel@dol.gov::012daae4-27a4-4d7e-83f8-15dee394fa84" providerId="AD"/>
  <p188:author id="{2B25085A-A462-449E-139A-1154D9720F37}" name="Gonzalez, Amy - ETA" initials="AG" userId="S::gonzalez.amy@dol.gov::87b9f4f2-6380-4dd0-81bd-e8a9059568c4" providerId="AD"/>
  <p188:author id="{70CDE480-6A62-8FAD-7E26-75C7A51F0C47}" name="Nielsen, Rebecca - SOL" initials="NRS" userId="S::Nielsen.Rebecca@dol.gov::e0e33c64-87e1-49f9-b763-f9a7869c4bea" providerId="AD"/>
  <p188:author id="{4AE7908A-BB78-A78C-21AF-109A7CDA7A43}" name="Pasternak, Brian - ETA" initials="PBE" userId="S::Pasternak.Brian@dol.gov::1ea4907f-8398-4a9c-9502-b1ad453d20d5" providerId="AD"/>
  <p188:author id="{8D5FC7BA-FB8C-4B2F-D9D4-8D31EBE31063}" name="Stein, Liam - ETA" initials="LS" userId="S::stein.liam@dol.gov::573faec7-10c8-4b37-b168-3ec027d2c3c7" providerId="AD"/>
  <p188:author id="{5B9B0DD6-D179-232C-2D82-FC23A4DFA1E7}" name="Rimpola, Raquel L - ETA" initials="RE" userId="S::rimpola.raquel.l@dol.gov::3130b2ba-30ab-48c5-a088-29623231702c" providerId="AD"/>
  <p188:author id="{329028E2-C33B-3D0A-B629-493AEE897694}" name="Testa, Brian - ETA" initials="TBE" userId="S::testa.brian@dol.gov::40635e7a-7c27-443d-921f-e2b27eb2c6d0" providerId="AD"/>
  <p188:author id="{382B98F8-0E08-F70E-91B1-CC1BA9802F0F}" name="Zhao, Katherine - SOL" initials="ZS" userId="S::zhao.katherine@dol.gov::26c260b9-60bb-4b71-b28f-5cac47889e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CC"/>
    <a:srgbClr val="3333CC"/>
    <a:srgbClr val="FFCCCC"/>
    <a:srgbClr val="007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A60F20-AB1E-49D9-B69F-93968B2CC651}" v="3" dt="2024-08-07T12:20:04.663"/>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61" d="100"/>
          <a:sy n="61" d="100"/>
        </p:scale>
        <p:origin x="868" y="28"/>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omments/modernComment_303_72B56BDC.xml><?xml version="1.0" encoding="utf-8"?>
<p188:cmLst xmlns:a="http://schemas.openxmlformats.org/drawingml/2006/main" xmlns:r="http://schemas.openxmlformats.org/officeDocument/2006/relationships" xmlns:p188="http://schemas.microsoft.com/office/powerpoint/2018/8/main">
  <p188:cm id="{6293AA8B-66EC-4E6E-800F-BCD72F8B14E5}" authorId="{329028E2-C33B-3D0A-B629-493AEE897694}" status="resolved" created="2024-08-02T17:21:28.064" complete="100000">
    <ac:txMkLst xmlns:ac="http://schemas.microsoft.com/office/drawing/2013/main/command">
      <pc:docMk xmlns:pc="http://schemas.microsoft.com/office/powerpoint/2013/main/command"/>
      <pc:sldMk xmlns:pc="http://schemas.microsoft.com/office/powerpoint/2013/main/command" cId="1924492252" sldId="771"/>
      <ac:spMk id="10" creationId="{6B2E2187-F01C-8400-60AE-6CA17ABB8D08}"/>
      <ac:txMk cp="343" len="1">
        <ac:context len="763" hash="1079812468"/>
      </ac:txMk>
    </ac:txMkLst>
    <p188:pos x="3769894" y="1002631"/>
    <p188:txBody>
      <a:bodyPr/>
      <a:lstStyle/>
      <a:p>
        <a:r>
          <a:rPr lang="en-US"/>
          <a:t>There is a period at the end of this entry, but not the other two.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041DB8-B66F-4DC8-A96E-33677E0F90FF}" type="datetimeFigureOut">
              <a:rPr lang="en-US" smtClean="0"/>
              <a:t>8/7/2024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4:13:16.058"/>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4:13:35.204"/>
    </inkml:context>
    <inkml:brush xml:id="br0">
      <inkml:brushProperty name="width" value="0.035" units="cm"/>
      <inkml:brushProperty name="height" value="0.035" units="cm"/>
      <inkml:brushProperty name="color" value="#FFFFFF"/>
    </inkml:brush>
  </inkml:definitions>
  <inkml:trace contextRef="#ctx0" brushRef="#br0">1 0 24575,'10'0'0,"9"0"0,-5 0 0,-9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4:13:37.918"/>
    </inkml:context>
    <inkml:brush xml:id="br0">
      <inkml:brushProperty name="width" value="0.035" units="cm"/>
      <inkml:brushProperty name="height" value="0.035" units="cm"/>
      <inkml:brushProperty name="color" value="#FFFFFF"/>
    </inkml:brush>
  </inkml:definitions>
  <inkml:trace contextRef="#ctx0" brushRef="#br0">0 104 24575,'5'-5'0,"7"-6"0,7-8 0,4 1 0,9-2 0,4 2 0,-5 5-8191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9T20:20:50.013"/>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1 10,'0'-4,"0"-2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9T20:20:50.549"/>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9T20:20:50.013"/>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1 10,'0'-4,"0"-2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9T20:20:50.549"/>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9T20:20:50.013"/>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1 10,'0'-4,"0"-2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9T20:20:50.549"/>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B49C4A-65AC-492D-9701-81B46C3AD0E4}" type="datetimeFigureOut">
              <a:rPr lang="en-US" smtClean="0"/>
              <a:t>8/7/2024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a:p>
        </p:txBody>
      </p:sp>
    </p:spTree>
    <p:extLst>
      <p:ext uri="{BB962C8B-B14F-4D97-AF65-F5344CB8AC3E}">
        <p14:creationId xmlns:p14="http://schemas.microsoft.com/office/powerpoint/2010/main" val="126491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6816-4BCD-4BE4-A6B6-7E4BAFBDE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4AE82-AEDF-EC9E-6A79-86DB26677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9DE24-BDB2-6C41-8542-D9B8EC8D13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8CABCC-8399-DDF7-1FD9-5E4677CC88E4}"/>
              </a:ext>
            </a:extLst>
          </p:cNvPr>
          <p:cNvSpPr>
            <a:spLocks noGrp="1"/>
          </p:cNvSpPr>
          <p:nvPr>
            <p:ph type="sldNum" sz="quarter" idx="10"/>
          </p:nvPr>
        </p:nvSpPr>
        <p:spPr/>
        <p:txBody>
          <a:bodyPr/>
          <a:lstStyle/>
          <a:p>
            <a:fld id="{82869989-EB00-4EE7-BCB5-25BDC5BB29F8}" type="slidenum">
              <a:rPr lang="en-US" smtClean="0"/>
              <a:t>14</a:t>
            </a:fld>
            <a:endParaRPr lang="en-US"/>
          </a:p>
        </p:txBody>
      </p:sp>
    </p:spTree>
    <p:extLst>
      <p:ext uri="{BB962C8B-B14F-4D97-AF65-F5344CB8AC3E}">
        <p14:creationId xmlns:p14="http://schemas.microsoft.com/office/powerpoint/2010/main" val="2609723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6816-4BCD-4BE4-A6B6-7E4BAFBDE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4AE82-AEDF-EC9E-6A79-86DB26677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9DE24-BDB2-6C41-8542-D9B8EC8D13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8CABCC-8399-DDF7-1FD9-5E4677CC88E4}"/>
              </a:ext>
            </a:extLst>
          </p:cNvPr>
          <p:cNvSpPr>
            <a:spLocks noGrp="1"/>
          </p:cNvSpPr>
          <p:nvPr>
            <p:ph type="sldNum" sz="quarter" idx="10"/>
          </p:nvPr>
        </p:nvSpPr>
        <p:spPr/>
        <p:txBody>
          <a:bodyPr/>
          <a:lstStyle/>
          <a:p>
            <a:fld id="{82869989-EB00-4EE7-BCB5-25BDC5BB29F8}" type="slidenum">
              <a:rPr lang="en-US" smtClean="0"/>
              <a:t>15</a:t>
            </a:fld>
            <a:endParaRPr lang="en-US"/>
          </a:p>
        </p:txBody>
      </p:sp>
    </p:spTree>
    <p:extLst>
      <p:ext uri="{BB962C8B-B14F-4D97-AF65-F5344CB8AC3E}">
        <p14:creationId xmlns:p14="http://schemas.microsoft.com/office/powerpoint/2010/main" val="2005882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6816-4BCD-4BE4-A6B6-7E4BAFBDE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4AE82-AEDF-EC9E-6A79-86DB26677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9DE24-BDB2-6C41-8542-D9B8EC8D13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8CABCC-8399-DDF7-1FD9-5E4677CC88E4}"/>
              </a:ext>
            </a:extLst>
          </p:cNvPr>
          <p:cNvSpPr>
            <a:spLocks noGrp="1"/>
          </p:cNvSpPr>
          <p:nvPr>
            <p:ph type="sldNum" sz="quarter" idx="10"/>
          </p:nvPr>
        </p:nvSpPr>
        <p:spPr/>
        <p:txBody>
          <a:bodyPr/>
          <a:lstStyle/>
          <a:p>
            <a:fld id="{82869989-EB00-4EE7-BCB5-25BDC5BB29F8}" type="slidenum">
              <a:rPr lang="en-US" smtClean="0"/>
              <a:t>17</a:t>
            </a:fld>
            <a:endParaRPr lang="en-US"/>
          </a:p>
        </p:txBody>
      </p:sp>
    </p:spTree>
    <p:extLst>
      <p:ext uri="{BB962C8B-B14F-4D97-AF65-F5344CB8AC3E}">
        <p14:creationId xmlns:p14="http://schemas.microsoft.com/office/powerpoint/2010/main" val="3076967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6816-4BCD-4BE4-A6B6-7E4BAFBDE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4AE82-AEDF-EC9E-6A79-86DB26677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9DE24-BDB2-6C41-8542-D9B8EC8D13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8CABCC-8399-DDF7-1FD9-5E4677CC88E4}"/>
              </a:ext>
            </a:extLst>
          </p:cNvPr>
          <p:cNvSpPr>
            <a:spLocks noGrp="1"/>
          </p:cNvSpPr>
          <p:nvPr>
            <p:ph type="sldNum" sz="quarter" idx="10"/>
          </p:nvPr>
        </p:nvSpPr>
        <p:spPr/>
        <p:txBody>
          <a:bodyPr/>
          <a:lstStyle/>
          <a:p>
            <a:fld id="{82869989-EB00-4EE7-BCB5-25BDC5BB29F8}" type="slidenum">
              <a:rPr lang="en-US" smtClean="0"/>
              <a:t>18</a:t>
            </a:fld>
            <a:endParaRPr lang="en-US"/>
          </a:p>
        </p:txBody>
      </p:sp>
    </p:spTree>
    <p:extLst>
      <p:ext uri="{BB962C8B-B14F-4D97-AF65-F5344CB8AC3E}">
        <p14:creationId xmlns:p14="http://schemas.microsoft.com/office/powerpoint/2010/main" val="935517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6816-4BCD-4BE4-A6B6-7E4BAFBDE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4AE82-AEDF-EC9E-6A79-86DB26677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9DE24-BDB2-6C41-8542-D9B8EC8D13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8CABCC-8399-DDF7-1FD9-5E4677CC88E4}"/>
              </a:ext>
            </a:extLst>
          </p:cNvPr>
          <p:cNvSpPr>
            <a:spLocks noGrp="1"/>
          </p:cNvSpPr>
          <p:nvPr>
            <p:ph type="sldNum" sz="quarter" idx="10"/>
          </p:nvPr>
        </p:nvSpPr>
        <p:spPr/>
        <p:txBody>
          <a:bodyPr/>
          <a:lstStyle/>
          <a:p>
            <a:fld id="{82869989-EB00-4EE7-BCB5-25BDC5BB29F8}" type="slidenum">
              <a:rPr lang="en-US" smtClean="0"/>
              <a:t>19</a:t>
            </a:fld>
            <a:endParaRPr lang="en-US"/>
          </a:p>
        </p:txBody>
      </p:sp>
    </p:spTree>
    <p:extLst>
      <p:ext uri="{BB962C8B-B14F-4D97-AF65-F5344CB8AC3E}">
        <p14:creationId xmlns:p14="http://schemas.microsoft.com/office/powerpoint/2010/main" val="4141588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869989-EB00-4EE7-BCB5-25BDC5BB29F8}" type="slidenum">
              <a:rPr lang="en-US" smtClean="0"/>
              <a:t>20</a:t>
            </a:fld>
            <a:endParaRPr lang="en-US"/>
          </a:p>
        </p:txBody>
      </p:sp>
    </p:spTree>
    <p:extLst>
      <p:ext uri="{BB962C8B-B14F-4D97-AF65-F5344CB8AC3E}">
        <p14:creationId xmlns:p14="http://schemas.microsoft.com/office/powerpoint/2010/main" val="413814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869989-EB00-4EE7-BCB5-25BDC5BB29F8}" type="slidenum">
              <a:rPr lang="en-US" smtClean="0"/>
              <a:t>21</a:t>
            </a:fld>
            <a:endParaRPr lang="en-US"/>
          </a:p>
        </p:txBody>
      </p:sp>
    </p:spTree>
    <p:extLst>
      <p:ext uri="{BB962C8B-B14F-4D97-AF65-F5344CB8AC3E}">
        <p14:creationId xmlns:p14="http://schemas.microsoft.com/office/powerpoint/2010/main" val="4088726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869989-EB00-4EE7-BCB5-25BDC5BB29F8}" type="slidenum">
              <a:rPr lang="en-US" smtClean="0"/>
              <a:t>22</a:t>
            </a:fld>
            <a:endParaRPr lang="en-US"/>
          </a:p>
        </p:txBody>
      </p:sp>
    </p:spTree>
    <p:extLst>
      <p:ext uri="{BB962C8B-B14F-4D97-AF65-F5344CB8AC3E}">
        <p14:creationId xmlns:p14="http://schemas.microsoft.com/office/powerpoint/2010/main" val="572630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6816-4BCD-4BE4-A6B6-7E4BAFBDE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4AE82-AEDF-EC9E-6A79-86DB26677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9DE24-BDB2-6C41-8542-D9B8EC8D13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8CABCC-8399-DDF7-1FD9-5E4677CC88E4}"/>
              </a:ext>
            </a:extLst>
          </p:cNvPr>
          <p:cNvSpPr>
            <a:spLocks noGrp="1"/>
          </p:cNvSpPr>
          <p:nvPr>
            <p:ph type="sldNum" sz="quarter" idx="10"/>
          </p:nvPr>
        </p:nvSpPr>
        <p:spPr/>
        <p:txBody>
          <a:bodyPr/>
          <a:lstStyle/>
          <a:p>
            <a:fld id="{82869989-EB00-4EE7-BCB5-25BDC5BB29F8}" type="slidenum">
              <a:rPr lang="en-US" smtClean="0"/>
              <a:t>23</a:t>
            </a:fld>
            <a:endParaRPr lang="en-US"/>
          </a:p>
        </p:txBody>
      </p:sp>
    </p:spTree>
    <p:extLst>
      <p:ext uri="{BB962C8B-B14F-4D97-AF65-F5344CB8AC3E}">
        <p14:creationId xmlns:p14="http://schemas.microsoft.com/office/powerpoint/2010/main" val="762671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6816-4BCD-4BE4-A6B6-7E4BAFBDE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4AE82-AEDF-EC9E-6A79-86DB26677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9DE24-BDB2-6C41-8542-D9B8EC8D13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8CABCC-8399-DDF7-1FD9-5E4677CC88E4}"/>
              </a:ext>
            </a:extLst>
          </p:cNvPr>
          <p:cNvSpPr>
            <a:spLocks noGrp="1"/>
          </p:cNvSpPr>
          <p:nvPr>
            <p:ph type="sldNum" sz="quarter" idx="10"/>
          </p:nvPr>
        </p:nvSpPr>
        <p:spPr/>
        <p:txBody>
          <a:bodyPr/>
          <a:lstStyle/>
          <a:p>
            <a:fld id="{82869989-EB00-4EE7-BCB5-25BDC5BB29F8}" type="slidenum">
              <a:rPr lang="en-US" smtClean="0"/>
              <a:t>24</a:t>
            </a:fld>
            <a:endParaRPr lang="en-US"/>
          </a:p>
        </p:txBody>
      </p:sp>
    </p:spTree>
    <p:extLst>
      <p:ext uri="{BB962C8B-B14F-4D97-AF65-F5344CB8AC3E}">
        <p14:creationId xmlns:p14="http://schemas.microsoft.com/office/powerpoint/2010/main" val="89585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9151-449E-2525-B48C-7A1975690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D2034-F5D6-72FF-8CA4-60D855598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1919C-23AA-AF30-0358-A64CD71C48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F50A7D-5408-42E6-355A-CF860E7A7519}"/>
              </a:ext>
            </a:extLst>
          </p:cNvPr>
          <p:cNvSpPr>
            <a:spLocks noGrp="1"/>
          </p:cNvSpPr>
          <p:nvPr>
            <p:ph type="sldNum" sz="quarter" idx="10"/>
          </p:nvPr>
        </p:nvSpPr>
        <p:spPr/>
        <p:txBody>
          <a:bodyPr/>
          <a:lstStyle/>
          <a:p>
            <a:fld id="{82869989-EB00-4EE7-BCB5-25BDC5BB29F8}" type="slidenum">
              <a:rPr lang="en-US" smtClean="0"/>
              <a:t>4</a:t>
            </a:fld>
            <a:endParaRPr lang="en-US"/>
          </a:p>
        </p:txBody>
      </p:sp>
    </p:spTree>
    <p:extLst>
      <p:ext uri="{BB962C8B-B14F-4D97-AF65-F5344CB8AC3E}">
        <p14:creationId xmlns:p14="http://schemas.microsoft.com/office/powerpoint/2010/main" val="2458823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3ABA8-A21C-F355-A0B1-85FEFDFF9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5FC58-B438-AD4D-A1DD-4FCD78D3DF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79C04-0E6A-5459-BB82-3CC0BC285B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AAF3E7-93AC-2D6D-8CAA-DB0645981DDE}"/>
              </a:ext>
            </a:extLst>
          </p:cNvPr>
          <p:cNvSpPr>
            <a:spLocks noGrp="1"/>
          </p:cNvSpPr>
          <p:nvPr>
            <p:ph type="sldNum" sz="quarter" idx="10"/>
          </p:nvPr>
        </p:nvSpPr>
        <p:spPr/>
        <p:txBody>
          <a:bodyPr/>
          <a:lstStyle/>
          <a:p>
            <a:fld id="{82869989-EB00-4EE7-BCB5-25BDC5BB29F8}" type="slidenum">
              <a:rPr lang="en-US" smtClean="0"/>
              <a:t>28</a:t>
            </a:fld>
            <a:endParaRPr lang="en-US"/>
          </a:p>
        </p:txBody>
      </p:sp>
    </p:spTree>
    <p:extLst>
      <p:ext uri="{BB962C8B-B14F-4D97-AF65-F5344CB8AC3E}">
        <p14:creationId xmlns:p14="http://schemas.microsoft.com/office/powerpoint/2010/main" val="3041053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9151-449E-2525-B48C-7A1975690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D2034-F5D6-72FF-8CA4-60D855598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1919C-23AA-AF30-0358-A64CD71C48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F50A7D-5408-42E6-355A-CF860E7A7519}"/>
              </a:ext>
            </a:extLst>
          </p:cNvPr>
          <p:cNvSpPr>
            <a:spLocks noGrp="1"/>
          </p:cNvSpPr>
          <p:nvPr>
            <p:ph type="sldNum" sz="quarter" idx="10"/>
          </p:nvPr>
        </p:nvSpPr>
        <p:spPr/>
        <p:txBody>
          <a:bodyPr/>
          <a:lstStyle/>
          <a:p>
            <a:fld id="{82869989-EB00-4EE7-BCB5-25BDC5BB29F8}" type="slidenum">
              <a:rPr lang="en-US" smtClean="0"/>
              <a:t>31</a:t>
            </a:fld>
            <a:endParaRPr lang="en-US"/>
          </a:p>
        </p:txBody>
      </p:sp>
    </p:spTree>
    <p:extLst>
      <p:ext uri="{BB962C8B-B14F-4D97-AF65-F5344CB8AC3E}">
        <p14:creationId xmlns:p14="http://schemas.microsoft.com/office/powerpoint/2010/main" val="3782927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9151-449E-2525-B48C-7A1975690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D2034-F5D6-72FF-8CA4-60D855598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1919C-23AA-AF30-0358-A64CD71C48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F50A7D-5408-42E6-355A-CF860E7A7519}"/>
              </a:ext>
            </a:extLst>
          </p:cNvPr>
          <p:cNvSpPr>
            <a:spLocks noGrp="1"/>
          </p:cNvSpPr>
          <p:nvPr>
            <p:ph type="sldNum" sz="quarter" idx="10"/>
          </p:nvPr>
        </p:nvSpPr>
        <p:spPr/>
        <p:txBody>
          <a:bodyPr/>
          <a:lstStyle/>
          <a:p>
            <a:fld id="{82869989-EB00-4EE7-BCB5-25BDC5BB29F8}" type="slidenum">
              <a:rPr lang="en-US" smtClean="0"/>
              <a:t>32</a:t>
            </a:fld>
            <a:endParaRPr lang="en-US"/>
          </a:p>
        </p:txBody>
      </p:sp>
    </p:spTree>
    <p:extLst>
      <p:ext uri="{BB962C8B-B14F-4D97-AF65-F5344CB8AC3E}">
        <p14:creationId xmlns:p14="http://schemas.microsoft.com/office/powerpoint/2010/main" val="2337228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9151-449E-2525-B48C-7A1975690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D2034-F5D6-72FF-8CA4-60D855598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1919C-23AA-AF30-0358-A64CD71C48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F50A7D-5408-42E6-355A-CF860E7A7519}"/>
              </a:ext>
            </a:extLst>
          </p:cNvPr>
          <p:cNvSpPr>
            <a:spLocks noGrp="1"/>
          </p:cNvSpPr>
          <p:nvPr>
            <p:ph type="sldNum" sz="quarter" idx="10"/>
          </p:nvPr>
        </p:nvSpPr>
        <p:spPr/>
        <p:txBody>
          <a:bodyPr/>
          <a:lstStyle/>
          <a:p>
            <a:fld id="{82869989-EB00-4EE7-BCB5-25BDC5BB29F8}" type="slidenum">
              <a:rPr lang="en-US" smtClean="0"/>
              <a:t>33</a:t>
            </a:fld>
            <a:endParaRPr lang="en-US"/>
          </a:p>
        </p:txBody>
      </p:sp>
    </p:spTree>
    <p:extLst>
      <p:ext uri="{BB962C8B-B14F-4D97-AF65-F5344CB8AC3E}">
        <p14:creationId xmlns:p14="http://schemas.microsoft.com/office/powerpoint/2010/main" val="205109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9151-449E-2525-B48C-7A1975690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D2034-F5D6-72FF-8CA4-60D855598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1919C-23AA-AF30-0358-A64CD71C48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F50A7D-5408-42E6-355A-CF860E7A7519}"/>
              </a:ext>
            </a:extLst>
          </p:cNvPr>
          <p:cNvSpPr>
            <a:spLocks noGrp="1"/>
          </p:cNvSpPr>
          <p:nvPr>
            <p:ph type="sldNum" sz="quarter" idx="10"/>
          </p:nvPr>
        </p:nvSpPr>
        <p:spPr/>
        <p:txBody>
          <a:bodyPr/>
          <a:lstStyle/>
          <a:p>
            <a:fld id="{82869989-EB00-4EE7-BCB5-25BDC5BB29F8}" type="slidenum">
              <a:rPr lang="en-US" smtClean="0"/>
              <a:t>35</a:t>
            </a:fld>
            <a:endParaRPr lang="en-US"/>
          </a:p>
        </p:txBody>
      </p:sp>
    </p:spTree>
    <p:extLst>
      <p:ext uri="{BB962C8B-B14F-4D97-AF65-F5344CB8AC3E}">
        <p14:creationId xmlns:p14="http://schemas.microsoft.com/office/powerpoint/2010/main" val="419945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9151-449E-2525-B48C-7A1975690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D2034-F5D6-72FF-8CA4-60D855598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1919C-23AA-AF30-0358-A64CD71C48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F50A7D-5408-42E6-355A-CF860E7A7519}"/>
              </a:ext>
            </a:extLst>
          </p:cNvPr>
          <p:cNvSpPr>
            <a:spLocks noGrp="1"/>
          </p:cNvSpPr>
          <p:nvPr>
            <p:ph type="sldNum" sz="quarter" idx="10"/>
          </p:nvPr>
        </p:nvSpPr>
        <p:spPr/>
        <p:txBody>
          <a:bodyPr/>
          <a:lstStyle/>
          <a:p>
            <a:fld id="{82869989-EB00-4EE7-BCB5-25BDC5BB29F8}" type="slidenum">
              <a:rPr lang="en-US" smtClean="0"/>
              <a:t>5</a:t>
            </a:fld>
            <a:endParaRPr lang="en-US"/>
          </a:p>
        </p:txBody>
      </p:sp>
    </p:spTree>
    <p:extLst>
      <p:ext uri="{BB962C8B-B14F-4D97-AF65-F5344CB8AC3E}">
        <p14:creationId xmlns:p14="http://schemas.microsoft.com/office/powerpoint/2010/main" val="313940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9151-449E-2525-B48C-7A1975690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D2034-F5D6-72FF-8CA4-60D855598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1919C-23AA-AF30-0358-A64CD71C48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F50A7D-5408-42E6-355A-CF860E7A7519}"/>
              </a:ext>
            </a:extLst>
          </p:cNvPr>
          <p:cNvSpPr>
            <a:spLocks noGrp="1"/>
          </p:cNvSpPr>
          <p:nvPr>
            <p:ph type="sldNum" sz="quarter" idx="10"/>
          </p:nvPr>
        </p:nvSpPr>
        <p:spPr/>
        <p:txBody>
          <a:bodyPr/>
          <a:lstStyle/>
          <a:p>
            <a:fld id="{82869989-EB00-4EE7-BCB5-25BDC5BB29F8}" type="slidenum">
              <a:rPr lang="en-US" smtClean="0"/>
              <a:t>6</a:t>
            </a:fld>
            <a:endParaRPr lang="en-US"/>
          </a:p>
        </p:txBody>
      </p:sp>
    </p:spTree>
    <p:extLst>
      <p:ext uri="{BB962C8B-B14F-4D97-AF65-F5344CB8AC3E}">
        <p14:creationId xmlns:p14="http://schemas.microsoft.com/office/powerpoint/2010/main" val="111207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9151-449E-2525-B48C-7A1975690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D2034-F5D6-72FF-8CA4-60D855598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1919C-23AA-AF30-0358-A64CD71C48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F50A7D-5408-42E6-355A-CF860E7A7519}"/>
              </a:ext>
            </a:extLst>
          </p:cNvPr>
          <p:cNvSpPr>
            <a:spLocks noGrp="1"/>
          </p:cNvSpPr>
          <p:nvPr>
            <p:ph type="sldNum" sz="quarter" idx="10"/>
          </p:nvPr>
        </p:nvSpPr>
        <p:spPr/>
        <p:txBody>
          <a:bodyPr/>
          <a:lstStyle/>
          <a:p>
            <a:fld id="{82869989-EB00-4EE7-BCB5-25BDC5BB29F8}" type="slidenum">
              <a:rPr lang="en-US" smtClean="0"/>
              <a:t>7</a:t>
            </a:fld>
            <a:endParaRPr lang="en-US"/>
          </a:p>
        </p:txBody>
      </p:sp>
    </p:spTree>
    <p:extLst>
      <p:ext uri="{BB962C8B-B14F-4D97-AF65-F5344CB8AC3E}">
        <p14:creationId xmlns:p14="http://schemas.microsoft.com/office/powerpoint/2010/main" val="742220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8f i.e. bonuses</a:t>
            </a:r>
          </a:p>
        </p:txBody>
      </p:sp>
      <p:sp>
        <p:nvSpPr>
          <p:cNvPr id="4" name="Slide Number Placeholder 3"/>
          <p:cNvSpPr>
            <a:spLocks noGrp="1"/>
          </p:cNvSpPr>
          <p:nvPr>
            <p:ph type="sldNum" sz="quarter" idx="5"/>
          </p:nvPr>
        </p:nvSpPr>
        <p:spPr/>
        <p:txBody>
          <a:bodyPr/>
          <a:lstStyle/>
          <a:p>
            <a:fld id="{82869989-EB00-4EE7-BCB5-25BDC5BB29F8}" type="slidenum">
              <a:rPr lang="en-US" smtClean="0"/>
              <a:t>8</a:t>
            </a:fld>
            <a:endParaRPr lang="en-US"/>
          </a:p>
        </p:txBody>
      </p:sp>
    </p:spTree>
    <p:extLst>
      <p:ext uri="{BB962C8B-B14F-4D97-AF65-F5344CB8AC3E}">
        <p14:creationId xmlns:p14="http://schemas.microsoft.com/office/powerpoint/2010/main" val="289614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productivity standard would be weighed against any prevailing practice. If they already filed with a certain productivity standard, they can’t increase it (20 CFR 655.122(</a:t>
            </a:r>
            <a:r>
              <a:rPr lang="en-US" err="1"/>
              <a:t>i</a:t>
            </a:r>
            <a:r>
              <a:rPr lang="en-US"/>
              <a:t>)).  Any termination for cause must comply with </a:t>
            </a:r>
            <a:r>
              <a:rPr lang="en-US" b="0" i="0">
                <a:solidFill>
                  <a:srgbClr val="333333"/>
                </a:solidFill>
                <a:effectLst/>
                <a:highlight>
                  <a:srgbClr val="FFFFFF"/>
                </a:highlight>
                <a:latin typeface="Roboto" panose="02000000000000000000" pitchFamily="2" charset="0"/>
              </a:rPr>
              <a:t>20 CFR 655.122(n). </a:t>
            </a:r>
            <a:endParaRPr lang="en-US"/>
          </a:p>
        </p:txBody>
      </p:sp>
      <p:sp>
        <p:nvSpPr>
          <p:cNvPr id="4" name="Slide Number Placeholder 3"/>
          <p:cNvSpPr>
            <a:spLocks noGrp="1"/>
          </p:cNvSpPr>
          <p:nvPr>
            <p:ph type="sldNum" sz="quarter" idx="5"/>
          </p:nvPr>
        </p:nvSpPr>
        <p:spPr/>
        <p:txBody>
          <a:bodyPr/>
          <a:lstStyle/>
          <a:p>
            <a:fld id="{82869989-EB00-4EE7-BCB5-25BDC5BB29F8}" type="slidenum">
              <a:rPr lang="en-US" smtClean="0"/>
              <a:t>10</a:t>
            </a:fld>
            <a:endParaRPr lang="en-US"/>
          </a:p>
        </p:txBody>
      </p:sp>
    </p:spTree>
    <p:extLst>
      <p:ext uri="{BB962C8B-B14F-4D97-AF65-F5344CB8AC3E}">
        <p14:creationId xmlns:p14="http://schemas.microsoft.com/office/powerpoint/2010/main" val="3662062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productivity standard would be weighed against any prevailing practice. If they already filed with a certain productivity standard, they can’t increase it (20 CFR 655.122(</a:t>
            </a:r>
            <a:r>
              <a:rPr lang="en-US" err="1"/>
              <a:t>i</a:t>
            </a:r>
            <a:r>
              <a:rPr lang="en-US"/>
              <a:t>)).  Any termination for cause must comply with </a:t>
            </a:r>
            <a:r>
              <a:rPr lang="en-US" b="0" i="0">
                <a:solidFill>
                  <a:srgbClr val="333333"/>
                </a:solidFill>
                <a:effectLst/>
                <a:highlight>
                  <a:srgbClr val="FFFFFF"/>
                </a:highlight>
                <a:latin typeface="Roboto" panose="02000000000000000000" pitchFamily="2" charset="0"/>
              </a:rPr>
              <a:t>20 CFR 655.122(n). </a:t>
            </a:r>
            <a:endParaRPr lang="en-US"/>
          </a:p>
        </p:txBody>
      </p:sp>
      <p:sp>
        <p:nvSpPr>
          <p:cNvPr id="4" name="Slide Number Placeholder 3"/>
          <p:cNvSpPr>
            <a:spLocks noGrp="1"/>
          </p:cNvSpPr>
          <p:nvPr>
            <p:ph type="sldNum" sz="quarter" idx="5"/>
          </p:nvPr>
        </p:nvSpPr>
        <p:spPr/>
        <p:txBody>
          <a:bodyPr/>
          <a:lstStyle/>
          <a:p>
            <a:fld id="{82869989-EB00-4EE7-BCB5-25BDC5BB29F8}" type="slidenum">
              <a:rPr lang="en-US" smtClean="0"/>
              <a:t>11</a:t>
            </a:fld>
            <a:endParaRPr lang="en-US"/>
          </a:p>
        </p:txBody>
      </p:sp>
    </p:spTree>
    <p:extLst>
      <p:ext uri="{BB962C8B-B14F-4D97-AF65-F5344CB8AC3E}">
        <p14:creationId xmlns:p14="http://schemas.microsoft.com/office/powerpoint/2010/main" val="1884379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869989-EB00-4EE7-BCB5-25BDC5BB29F8}" type="slidenum">
              <a:rPr lang="en-US" smtClean="0"/>
              <a:t>12</a:t>
            </a:fld>
            <a:endParaRPr lang="en-US"/>
          </a:p>
        </p:txBody>
      </p:sp>
    </p:spTree>
    <p:extLst>
      <p:ext uri="{BB962C8B-B14F-4D97-AF65-F5344CB8AC3E}">
        <p14:creationId xmlns:p14="http://schemas.microsoft.com/office/powerpoint/2010/main" val="26771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63" name="Picture 6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18040" y="83735"/>
            <a:ext cx="741872" cy="741872"/>
          </a:xfrm>
          <a:prstGeom prst="rect">
            <a:avLst/>
          </a:prstGeom>
        </p:spPr>
      </p:pic>
      <p:sp>
        <p:nvSpPr>
          <p:cNvPr id="65" name="TextBox 64"/>
          <p:cNvSpPr txBox="1"/>
          <p:nvPr userDrawn="1"/>
        </p:nvSpPr>
        <p:spPr>
          <a:xfrm>
            <a:off x="294290" y="200756"/>
            <a:ext cx="10794124" cy="507831"/>
          </a:xfrm>
          <a:prstGeom prst="rect">
            <a:avLst/>
          </a:prstGeom>
          <a:noFill/>
        </p:spPr>
        <p:txBody>
          <a:bodyPr wrap="square" rtlCol="0">
            <a:spAutoFit/>
          </a:bodyPr>
          <a:lstStyle/>
          <a:p>
            <a:pPr algn="ctr"/>
            <a:r>
              <a:rPr lang="en-US" sz="2700" spc="110">
                <a:solidFill>
                  <a:schemeClr val="bg1"/>
                </a:solidFill>
                <a:latin typeface="Palatino Linotype" panose="02040502050505030304" pitchFamily="18" charset="0"/>
              </a:rPr>
              <a:t>UNITED</a:t>
            </a:r>
            <a:r>
              <a:rPr lang="en-US" sz="2700" spc="110" baseline="0">
                <a:solidFill>
                  <a:schemeClr val="bg1"/>
                </a:solidFill>
                <a:latin typeface="Palatino Linotype" panose="02040502050505030304" pitchFamily="18" charset="0"/>
              </a:rPr>
              <a:t> STATES DEPARTMENT OF LABOR</a:t>
            </a:r>
            <a:endParaRPr lang="en-US" sz="2700" spc="11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295400" y="1828801"/>
            <a:ext cx="9601200" cy="3962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2024 H-2A Worker Protection Final Rule Briefing - OFLC</a:t>
            </a:r>
          </a:p>
        </p:txBody>
      </p:sp>
      <p:sp>
        <p:nvSpPr>
          <p:cNvPr id="4" name="Date Placeholder 3"/>
          <p:cNvSpPr>
            <a:spLocks noGrp="1"/>
          </p:cNvSpPr>
          <p:nvPr>
            <p:ph type="dt" sz="half" idx="10"/>
          </p:nvPr>
        </p:nvSpPr>
        <p:spPr/>
        <p:txBody>
          <a:bodyPr/>
          <a:lstStyle/>
          <a:p>
            <a:fld id="{98428888-26A7-420F-BF49-EFD8D3D6E60C}" type="datetime1">
              <a:rPr lang="en-US" smtClean="0"/>
              <a:t>8/7/2024</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1104181"/>
            <a:ext cx="1687286" cy="46870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9" y="1104181"/>
            <a:ext cx="7587344" cy="46870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2024 H-2A Worker Protection Final Rule Briefing - OFLC</a:t>
            </a:r>
          </a:p>
        </p:txBody>
      </p:sp>
      <p:sp>
        <p:nvSpPr>
          <p:cNvPr id="4" name="Date Placeholder 3"/>
          <p:cNvSpPr>
            <a:spLocks noGrp="1"/>
          </p:cNvSpPr>
          <p:nvPr>
            <p:ph type="dt" sz="half" idx="10"/>
          </p:nvPr>
        </p:nvSpPr>
        <p:spPr/>
        <p:txBody>
          <a:bodyPr/>
          <a:lstStyle/>
          <a:p>
            <a:fld id="{D7041627-D213-4AEB-AFD5-20759B8B68D3}" type="datetime1">
              <a:rPr lang="en-US" smtClean="0"/>
              <a:t>8/7/2024</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2024 H-2A Worker Protection Final Rule Briefing - OFLC</a:t>
            </a:r>
          </a:p>
        </p:txBody>
      </p:sp>
      <p:sp>
        <p:nvSpPr>
          <p:cNvPr id="4" name="Date Placeholder 3"/>
          <p:cNvSpPr>
            <a:spLocks noGrp="1"/>
          </p:cNvSpPr>
          <p:nvPr>
            <p:ph type="dt" sz="half" idx="10"/>
          </p:nvPr>
        </p:nvSpPr>
        <p:spPr/>
        <p:txBody>
          <a:bodyPr/>
          <a:lstStyle/>
          <a:p>
            <a:fld id="{0B342498-35D2-4118-BB13-835D50373ED0}" type="datetime1">
              <a:rPr lang="en-US" smtClean="0"/>
              <a:t>8/7/2024</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2024 H-2A Worker Protection Final Rule Briefing - OFLC</a:t>
            </a:r>
          </a:p>
        </p:txBody>
      </p:sp>
      <p:sp>
        <p:nvSpPr>
          <p:cNvPr id="5" name="Date Placeholder 4"/>
          <p:cNvSpPr>
            <a:spLocks noGrp="1"/>
          </p:cNvSpPr>
          <p:nvPr>
            <p:ph type="dt" sz="half" idx="10"/>
          </p:nvPr>
        </p:nvSpPr>
        <p:spPr/>
        <p:txBody>
          <a:bodyPr/>
          <a:lstStyle/>
          <a:p>
            <a:fld id="{7AC8C807-B204-4A77-919B-2A8A67D17DC3}" type="datetime1">
              <a:rPr lang="en-US" smtClean="0"/>
              <a:t>8/7/2024</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2024 H-2A Worker Protection Final Rule Briefing - OFLC</a:t>
            </a:r>
          </a:p>
        </p:txBody>
      </p:sp>
      <p:sp>
        <p:nvSpPr>
          <p:cNvPr id="7" name="Date Placeholder 6"/>
          <p:cNvSpPr>
            <a:spLocks noGrp="1"/>
          </p:cNvSpPr>
          <p:nvPr>
            <p:ph type="dt" sz="half" idx="10"/>
          </p:nvPr>
        </p:nvSpPr>
        <p:spPr/>
        <p:txBody>
          <a:bodyPr/>
          <a:lstStyle/>
          <a:p>
            <a:fld id="{D58D0E12-D263-4E36-B992-4F3D66A21104}" type="datetime1">
              <a:rPr lang="en-US" smtClean="0"/>
              <a:t>8/7/2024</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a:t>Click to edit Master title style</a:t>
            </a:r>
          </a:p>
        </p:txBody>
      </p:sp>
      <p:sp>
        <p:nvSpPr>
          <p:cNvPr id="4" name="Footer Placeholder 3"/>
          <p:cNvSpPr>
            <a:spLocks noGrp="1"/>
          </p:cNvSpPr>
          <p:nvPr>
            <p:ph type="ftr" sz="quarter" idx="11"/>
          </p:nvPr>
        </p:nvSpPr>
        <p:spPr/>
        <p:txBody>
          <a:bodyPr/>
          <a:lstStyle/>
          <a:p>
            <a:r>
              <a:rPr lang="en-US"/>
              <a:t>2024 H-2A Worker Protection Final Rule Briefing - OFLC</a:t>
            </a:r>
          </a:p>
        </p:txBody>
      </p:sp>
      <p:sp>
        <p:nvSpPr>
          <p:cNvPr id="3" name="Date Placeholder 2"/>
          <p:cNvSpPr>
            <a:spLocks noGrp="1"/>
          </p:cNvSpPr>
          <p:nvPr>
            <p:ph type="dt" sz="half" idx="10"/>
          </p:nvPr>
        </p:nvSpPr>
        <p:spPr/>
        <p:txBody>
          <a:bodyPr/>
          <a:lstStyle/>
          <a:p>
            <a:fld id="{52B8A113-B77D-49F6-A532-D8359F92BCE2}" type="datetime1">
              <a:rPr lang="en-US" smtClean="0"/>
              <a:t>8/7/2024</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a:t>2024 H-2A Worker Protection Final Rule Briefing - OFLC</a:t>
            </a:r>
          </a:p>
        </p:txBody>
      </p:sp>
      <p:sp>
        <p:nvSpPr>
          <p:cNvPr id="212" name="Date Placeholder 211"/>
          <p:cNvSpPr>
            <a:spLocks noGrp="1"/>
          </p:cNvSpPr>
          <p:nvPr>
            <p:ph type="dt" sz="half" idx="10"/>
          </p:nvPr>
        </p:nvSpPr>
        <p:spPr/>
        <p:txBody>
          <a:bodyPr/>
          <a:lstStyle/>
          <a:p>
            <a:fld id="{3AFC3F72-64B0-48FF-915C-57009808729E}" type="datetime1">
              <a:rPr lang="en-US" smtClean="0"/>
              <a:t>8/7/2024</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2" name="Picture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2024 H-2A Worker Protection Final Rule Briefing - OFLC</a:t>
            </a:r>
          </a:p>
        </p:txBody>
      </p:sp>
      <p:sp>
        <p:nvSpPr>
          <p:cNvPr id="5" name="Date Placeholder 4"/>
          <p:cNvSpPr>
            <a:spLocks noGrp="1"/>
          </p:cNvSpPr>
          <p:nvPr>
            <p:ph type="dt" sz="half" idx="10"/>
          </p:nvPr>
        </p:nvSpPr>
        <p:spPr/>
        <p:txBody>
          <a:bodyPr/>
          <a:lstStyle>
            <a:lvl1pPr>
              <a:defRPr>
                <a:solidFill>
                  <a:schemeClr val="bg1"/>
                </a:solidFill>
              </a:defRPr>
            </a:lvl1pPr>
          </a:lstStyle>
          <a:p>
            <a:fld id="{EA91968B-82C8-4404-B9D7-06F7ADC7612C}" type="datetime1">
              <a:rPr lang="en-US" smtClean="0"/>
              <a:t>8/7/2024</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2031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F347C5-A11F-1161-A7E7-E656FC94452B}"/>
              </a:ext>
            </a:extLst>
          </p:cNvPr>
          <p:cNvSpPr/>
          <p:nvPr userDrawn="1"/>
        </p:nvSpPr>
        <p:spPr>
          <a:xfrm>
            <a:off x="0" y="7727"/>
            <a:ext cx="12192000" cy="120265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userDrawn="1"/>
        </p:nvPicPr>
        <p:blipFill>
          <a:blip r:embed="rId13">
            <a:alphaModFix amt="35000"/>
            <a:extLst>
              <a:ext uri="{28A0092B-C50C-407E-A947-70E740481C1C}">
                <a14:useLocalDpi xmlns:a14="http://schemas.microsoft.com/office/drawing/2010/main" val="0"/>
              </a:ext>
            </a:extLst>
          </a:blip>
          <a:stretch>
            <a:fillRect/>
          </a:stretch>
        </p:blipFill>
        <p:spPr>
          <a:xfrm>
            <a:off x="-125621" y="2673781"/>
            <a:ext cx="12107917" cy="6857999"/>
          </a:xfrm>
          <a:prstGeom prst="rect">
            <a:avLst/>
          </a:prstGeom>
        </p:spPr>
      </p:pic>
      <p:sp>
        <p:nvSpPr>
          <p:cNvPr id="2" name="Title Placeholder 1"/>
          <p:cNvSpPr>
            <a:spLocks noGrp="1"/>
          </p:cNvSpPr>
          <p:nvPr>
            <p:ph type="title"/>
          </p:nvPr>
        </p:nvSpPr>
        <p:spPr>
          <a:xfrm>
            <a:off x="379901" y="1335592"/>
            <a:ext cx="9601200" cy="73689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1733909" y="6265870"/>
            <a:ext cx="8686799" cy="222436"/>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r>
              <a:rPr lang="en-US"/>
              <a:t>2024 H-2A Worker Protection Final Rule Briefing - OFLC</a:t>
            </a:r>
          </a:p>
        </p:txBody>
      </p:sp>
      <p:sp>
        <p:nvSpPr>
          <p:cNvPr id="4" name="Date Placeholder 3"/>
          <p:cNvSpPr>
            <a:spLocks noGrp="1"/>
          </p:cNvSpPr>
          <p:nvPr>
            <p:ph type="dt" sz="half" idx="2"/>
          </p:nvPr>
        </p:nvSpPr>
        <p:spPr>
          <a:xfrm>
            <a:off x="10616454" y="6265870"/>
            <a:ext cx="965946" cy="222436"/>
          </a:xfrm>
          <a:prstGeom prst="rect">
            <a:avLst/>
          </a:prstGeom>
        </p:spPr>
        <p:txBody>
          <a:bodyPr vert="horz" lIns="91440" tIns="45720" rIns="0" bIns="45720" rtlCol="0" anchor="ctr"/>
          <a:lstStyle>
            <a:lvl1pPr algn="r">
              <a:defRPr sz="1100">
                <a:solidFill>
                  <a:schemeClr val="tx1">
                    <a:lumMod val="90000"/>
                    <a:lumOff val="10000"/>
                  </a:schemeClr>
                </a:solidFill>
              </a:defRPr>
            </a:lvl1pPr>
          </a:lstStyle>
          <a:p>
            <a:fld id="{710B745A-A87B-453E-B9FD-C5BC53BA2C9E}" type="datetime1">
              <a:rPr lang="en-US" smtClean="0"/>
              <a:t>8/7/2024</a:t>
            </a:fld>
            <a:endParaRPr lang="en-US"/>
          </a:p>
        </p:txBody>
      </p:sp>
      <p:sp>
        <p:nvSpPr>
          <p:cNvPr id="6" name="Slide Number Placeholder 5"/>
          <p:cNvSpPr>
            <a:spLocks noGrp="1"/>
          </p:cNvSpPr>
          <p:nvPr>
            <p:ph type="sldNum" sz="quarter" idx="4"/>
          </p:nvPr>
        </p:nvSpPr>
        <p:spPr>
          <a:xfrm>
            <a:off x="617160" y="6265870"/>
            <a:ext cx="918882" cy="222436"/>
          </a:xfrm>
          <a:prstGeom prst="rect">
            <a:avLst/>
          </a:prstGeom>
        </p:spPr>
        <p:txBody>
          <a:bodyPr vert="horz" lIns="0" tIns="45720" rIns="91440" bIns="45720" rtlCol="0" anchor="ctr"/>
          <a:lstStyle>
            <a:lvl1pPr algn="l">
              <a:defRPr sz="1100">
                <a:solidFill>
                  <a:schemeClr val="tx1">
                    <a:lumMod val="90000"/>
                    <a:lumOff val="10000"/>
                  </a:schemeClr>
                </a:solidFill>
              </a:defRPr>
            </a:lvl1pPr>
          </a:lstStyle>
          <a:p>
            <a:fld id="{E31375A4-56A4-47D6-9801-1991572033F7}" type="slidenum">
              <a:rPr lang="en-US" smtClean="0"/>
              <a:pPr/>
              <a:t>‹#›</a:t>
            </a:fld>
            <a:endParaRPr lang="en-US"/>
          </a:p>
        </p:txBody>
      </p:sp>
      <p:pic>
        <p:nvPicPr>
          <p:cNvPr id="64" name="Picture 6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003329" y="82701"/>
            <a:ext cx="1085869" cy="1052415"/>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p:hf hd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303_72B56BDC.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4.xml"/><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customXml" Target="../ink/ink6.xml"/><Relationship Id="rId7"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customXml" Target="../ink/ink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ustomXml" Target="../ink/ink8.xml"/><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17.pn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152" y="2176812"/>
            <a:ext cx="11554691" cy="1754272"/>
          </a:xfrm>
        </p:spPr>
        <p:txBody>
          <a:bodyPr anchor="t" anchorCtr="0">
            <a:normAutofit fontScale="90000"/>
          </a:bodyPr>
          <a:lstStyle/>
          <a:p>
            <a:pPr marL="0" marR="0" algn="ctr">
              <a:lnSpc>
                <a:spcPct val="100000"/>
              </a:lnSpc>
              <a:spcBef>
                <a:spcPts val="0"/>
              </a:spcBef>
              <a:spcAft>
                <a:spcPts val="600"/>
              </a:spcAft>
            </a:pPr>
            <a:r>
              <a:rPr lang="en-US" sz="400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H-2A Temporary Agricultural Visa Program</a:t>
            </a:r>
            <a:br>
              <a:rPr lang="en-US" sz="400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 Worker Protection Final Rule Briefing</a:t>
            </a:r>
            <a:br>
              <a:rPr lang="en-US" sz="400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100" b="0" i="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 Changes to Forms ETA-790/790A and 9142A</a:t>
            </a:r>
            <a:br>
              <a:rPr lang="en-US" sz="2000" b="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br>
              <a:rPr lang="en-US" sz="200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br>
              <a:rPr lang="en-US" sz="1800">
                <a:effectLst/>
                <a:latin typeface="Calibri" panose="020F0502020204030204" pitchFamily="34" charset="0"/>
                <a:ea typeface="Calibri" panose="020F0502020204030204" pitchFamily="34" charset="0"/>
                <a:cs typeface="Times New Roman" panose="02020603050405020304" pitchFamily="18" charset="0"/>
              </a:rPr>
            </a:br>
            <a:br>
              <a:rPr lang="en-US" sz="2200" b="0" i="1"/>
            </a:br>
            <a:br>
              <a:rPr lang="en-US" sz="3600" b="0" i="1"/>
            </a:br>
            <a:br>
              <a:rPr lang="en-US" sz="3600" b="0" i="1"/>
            </a:br>
            <a:br>
              <a:rPr lang="en-US" sz="3600"/>
            </a:br>
            <a:endParaRPr lang="en-US" sz="3600" b="0"/>
          </a:p>
        </p:txBody>
      </p:sp>
      <p:sp>
        <p:nvSpPr>
          <p:cNvPr id="3" name="Subtitle 2"/>
          <p:cNvSpPr>
            <a:spLocks noGrp="1"/>
          </p:cNvSpPr>
          <p:nvPr>
            <p:ph type="subTitle" idx="1"/>
          </p:nvPr>
        </p:nvSpPr>
        <p:spPr>
          <a:xfrm>
            <a:off x="1293845" y="5432563"/>
            <a:ext cx="9604310" cy="1263205"/>
          </a:xfrm>
        </p:spPr>
        <p:txBody>
          <a:bodyPr>
            <a:normAutofit/>
          </a:bodyPr>
          <a:lstStyle/>
          <a:p>
            <a:r>
              <a:rPr lang="en-US" sz="2200" b="1">
                <a:solidFill>
                  <a:srgbClr val="002060"/>
                </a:solidFill>
                <a:latin typeface="Times New Roman" panose="02020603050405020304" pitchFamily="18" charset="0"/>
                <a:cs typeface="Times New Roman" panose="02020603050405020304" pitchFamily="18" charset="0"/>
              </a:rPr>
              <a:t>Office of Foreign Labor Certification</a:t>
            </a:r>
          </a:p>
          <a:p>
            <a:r>
              <a:rPr lang="en-US" sz="2200" b="1">
                <a:solidFill>
                  <a:srgbClr val="002060"/>
                </a:solidFill>
                <a:latin typeface="Times New Roman" panose="02020603050405020304" pitchFamily="18" charset="0"/>
                <a:cs typeface="Times New Roman" panose="02020603050405020304" pitchFamily="18" charset="0"/>
              </a:rPr>
              <a:t>Employment and Training Administration</a:t>
            </a:r>
          </a:p>
          <a:p>
            <a:r>
              <a:rPr lang="en-US" sz="2200" b="1">
                <a:solidFill>
                  <a:srgbClr val="002060"/>
                </a:solidFill>
                <a:latin typeface="Times New Roman" panose="02020603050405020304" pitchFamily="18" charset="0"/>
                <a:cs typeface="Times New Roman" panose="02020603050405020304" pitchFamily="18" charset="0"/>
              </a:rPr>
              <a:t>United States Department of Labor</a:t>
            </a:r>
          </a:p>
        </p:txBody>
      </p:sp>
      <p:sp>
        <p:nvSpPr>
          <p:cNvPr id="6" name="Footer Placeholder 4">
            <a:extLst>
              <a:ext uri="{FF2B5EF4-FFF2-40B4-BE49-F238E27FC236}">
                <a16:creationId xmlns:a16="http://schemas.microsoft.com/office/drawing/2014/main" id="{7766495B-95CD-5F82-E3AB-341465571E44}"/>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7" name="Slide Number Placeholder 5">
            <a:extLst>
              <a:ext uri="{FF2B5EF4-FFF2-40B4-BE49-F238E27FC236}">
                <a16:creationId xmlns:a16="http://schemas.microsoft.com/office/drawing/2014/main" id="{8972C0C6-9824-8FF1-113B-DC6A325282DD}"/>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1</a:t>
            </a:fld>
            <a:endParaRPr lang="en-US" sz="1200" dirty="0">
              <a:latin typeface="+mn-lt"/>
            </a:endParaRPr>
          </a:p>
        </p:txBody>
      </p:sp>
    </p:spTree>
    <p:extLst>
      <p:ext uri="{BB962C8B-B14F-4D97-AF65-F5344CB8AC3E}">
        <p14:creationId xmlns:p14="http://schemas.microsoft.com/office/powerpoint/2010/main" val="106904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4271D-FF18-CC30-530D-AD74046490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F4A05-4720-502C-B084-751E9DCC022F}"/>
              </a:ext>
            </a:extLst>
          </p:cNvPr>
          <p:cNvSpPr>
            <a:spLocks noGrp="1"/>
          </p:cNvSpPr>
          <p:nvPr>
            <p:ph idx="1"/>
          </p:nvPr>
        </p:nvSpPr>
        <p:spPr>
          <a:xfrm>
            <a:off x="288757" y="1471032"/>
            <a:ext cx="11759143" cy="1870924"/>
          </a:xfrm>
        </p:spPr>
        <p:txBody>
          <a:bodyPr vert="horz" lIns="91440" tIns="45720" rIns="91440" bIns="45720" rtlCol="0" anchor="t">
            <a:noAutofit/>
          </a:bodyPr>
          <a:lstStyle/>
          <a:p>
            <a:pPr>
              <a:spcBef>
                <a:spcPts val="3600"/>
              </a:spcBef>
              <a:buClr>
                <a:srgbClr val="00588F"/>
              </a:buClr>
              <a:buFont typeface="Wingdings" panose="05000000000000000000" pitchFamily="2" charset="2"/>
              <a:buChar char="§"/>
            </a:pPr>
            <a:r>
              <a:rPr lang="en-US" sz="2200" b="1"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NEW Field A.11</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instructs the employer to complete Addendum C if the employer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will have any performance expectations and/or minimum productivity standards that will be imposed on workers as a condition of job retention. </a:t>
            </a:r>
          </a:p>
          <a:p>
            <a:pPr>
              <a:spcBef>
                <a:spcPts val="600"/>
              </a:spcBef>
              <a:buClr>
                <a:srgbClr val="00588F"/>
              </a:buCl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Disclose all qualitative and quantitative criteria for performance evaluation.</a:t>
            </a:r>
          </a:p>
          <a:p>
            <a:pPr>
              <a:spcBef>
                <a:spcPts val="600"/>
              </a:spcBef>
              <a:buClr>
                <a:srgbClr val="00588F"/>
              </a:buCl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Employers are </a:t>
            </a:r>
            <a:r>
              <a:rPr lang="en-US" sz="2200" b="1" dirty="0">
                <a:latin typeface="Times New Roman" panose="02020603050405020304" pitchFamily="18" charset="0"/>
                <a:cs typeface="Times New Roman" panose="02020603050405020304" pitchFamily="18" charset="0"/>
              </a:rPr>
              <a:t>NOT</a:t>
            </a:r>
            <a:r>
              <a:rPr lang="en-US" sz="2200" dirty="0">
                <a:latin typeface="Times New Roman" panose="02020603050405020304" pitchFamily="18" charset="0"/>
                <a:cs typeface="Times New Roman" panose="02020603050405020304" pitchFamily="18" charset="0"/>
              </a:rPr>
              <a:t> required to disclose all policies, rules and procedures (i.e., work/housing rules).  </a:t>
            </a:r>
          </a:p>
          <a:p>
            <a:pPr>
              <a:spcBef>
                <a:spcPts val="600"/>
              </a:spcBef>
              <a:buClr>
                <a:srgbClr val="00588F"/>
              </a:buCl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Employers may include whatever policies, rules and procedures it deems appropriate, provided they (1) do not conflict with applicable law or regulation, </a:t>
            </a:r>
            <a:r>
              <a:rPr lang="en-US" sz="2200" b="1" u="sng" dirty="0">
                <a:latin typeface="Times New Roman" panose="02020603050405020304" pitchFamily="18" charset="0"/>
                <a:cs typeface="Times New Roman" panose="02020603050405020304" pitchFamily="18" charset="0"/>
              </a:rPr>
              <a:t>AND</a:t>
            </a:r>
            <a:r>
              <a:rPr lang="en-US" sz="2200" dirty="0">
                <a:latin typeface="Times New Roman" panose="02020603050405020304" pitchFamily="18" charset="0"/>
                <a:cs typeface="Times New Roman" panose="02020603050405020304" pitchFamily="18" charset="0"/>
              </a:rPr>
              <a:t> (2) there is a clear reference to an Employee Handbook or other document the employer will provide to the workers with the job order.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1A54636F-3B68-343C-1B52-CD790BE42959}"/>
              </a:ext>
            </a:extLst>
          </p:cNvPr>
          <p:cNvPicPr>
            <a:picLocks noChangeAspect="1"/>
          </p:cNvPicPr>
          <p:nvPr/>
        </p:nvPicPr>
        <p:blipFill>
          <a:blip r:embed="rId3"/>
          <a:stretch>
            <a:fillRect/>
          </a:stretch>
        </p:blipFill>
        <p:spPr>
          <a:xfrm>
            <a:off x="516507" y="4336073"/>
            <a:ext cx="10919002" cy="1679137"/>
          </a:xfrm>
          <a:prstGeom prst="rect">
            <a:avLst/>
          </a:prstGeom>
        </p:spPr>
      </p:pic>
      <p:sp>
        <p:nvSpPr>
          <p:cNvPr id="5" name="TextBox 4">
            <a:extLst>
              <a:ext uri="{FF2B5EF4-FFF2-40B4-BE49-F238E27FC236}">
                <a16:creationId xmlns:a16="http://schemas.microsoft.com/office/drawing/2014/main" id="{DFA2B90A-6D85-9F46-DA1D-77B0E377FD8C}"/>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ETA-790/790A, Section A</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6B4042AA-DB0C-95DE-CA2E-702CAD3F0164}"/>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F3DC8918-F32F-D4A1-900D-3380DEE0B9B6}"/>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10</a:t>
            </a:fld>
            <a:endParaRPr lang="en-US" sz="1200" dirty="0">
              <a:latin typeface="+mn-lt"/>
            </a:endParaRPr>
          </a:p>
        </p:txBody>
      </p:sp>
    </p:spTree>
    <p:extLst>
      <p:ext uri="{BB962C8B-B14F-4D97-AF65-F5344CB8AC3E}">
        <p14:creationId xmlns:p14="http://schemas.microsoft.com/office/powerpoint/2010/main" val="255565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4271D-FF18-CC30-530D-AD74046490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F4A05-4720-502C-B084-751E9DCC022F}"/>
              </a:ext>
            </a:extLst>
          </p:cNvPr>
          <p:cNvSpPr>
            <a:spLocks noGrp="1"/>
          </p:cNvSpPr>
          <p:nvPr>
            <p:ph idx="1"/>
          </p:nvPr>
        </p:nvSpPr>
        <p:spPr>
          <a:xfrm>
            <a:off x="288758" y="1493533"/>
            <a:ext cx="11614484" cy="3507676"/>
          </a:xfrm>
        </p:spPr>
        <p:txBody>
          <a:bodyPr vert="horz" lIns="91440" tIns="45720" rIns="91440" bIns="45720" rtlCol="0" anchor="t">
            <a:noAutofit/>
          </a:bodyPr>
          <a:lstStyle/>
          <a:p>
            <a:pPr>
              <a:lnSpc>
                <a:spcPct val="100000"/>
              </a:lnSpc>
              <a:spcBef>
                <a:spcPts val="0"/>
              </a:spcBef>
              <a:buClr>
                <a:srgbClr val="00588F"/>
              </a:buClr>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Filing Tips for Field A.11</a:t>
            </a:r>
          </a:p>
          <a:p>
            <a:pPr lvl="1">
              <a:lnSpc>
                <a:spcPct val="100000"/>
              </a:lnSpc>
              <a:spcBef>
                <a:spcPts val="600"/>
              </a:spcBef>
              <a:buClr>
                <a:srgbClr val="00588F"/>
              </a:buClr>
              <a:buFontTx/>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Each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productivity standard must be static (i.e., cannot change during the work contract period), quantifiable, and that specifically quantify the expected output per worker in the specific crop or agricultural activity.</a:t>
            </a:r>
          </a:p>
          <a:p>
            <a:pPr lvl="1">
              <a:lnSpc>
                <a:spcPct val="100000"/>
              </a:lnSpc>
              <a:spcBef>
                <a:spcPts val="600"/>
              </a:spcBef>
              <a:spcAft>
                <a:spcPts val="1200"/>
              </a:spcAft>
              <a:buClr>
                <a:srgbClr val="00588F"/>
              </a:buClr>
              <a:buFontTx/>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Productivity standards must be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no more than those required by the employer in 1977, unless the OFLC Administrator approves a higher minimum, or, if the employer first applied for temporary agricultural labor certification after 1977 (see 20 CFR 655.122(l)(3)).</a:t>
            </a:r>
          </a:p>
          <a:p>
            <a:pPr marL="274320" lvl="1" indent="0">
              <a:lnSpc>
                <a:spcPct val="100000"/>
              </a:lnSpc>
              <a:spcBef>
                <a:spcPts val="600"/>
              </a:spcBef>
              <a:buClr>
                <a:srgbClr val="00588F"/>
              </a:buClr>
              <a:buNone/>
            </a:pPr>
            <a:r>
              <a:rPr lang="en-US" sz="2000" u="sng"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Examples of Unacceptable Performance Standard Statements:</a:t>
            </a:r>
          </a:p>
          <a:p>
            <a:pPr lvl="1">
              <a:lnSpc>
                <a:spcPct val="100000"/>
              </a:lnSpc>
              <a:spcBef>
                <a:spcPts val="600"/>
              </a:spcBef>
              <a:buClr>
                <a:srgbClr val="00588F"/>
              </a:buClr>
              <a:buFontTx/>
              <a:buChar char="–"/>
            </a:pPr>
            <a:r>
              <a:rPr lang="en-US" sz="2000" dirty="0">
                <a:latin typeface="Times New Roman" panose="02020603050405020304" pitchFamily="18" charset="0"/>
                <a:cs typeface="Times New Roman" panose="02020603050405020304" pitchFamily="18" charset="0"/>
              </a:rPr>
              <a:t>Worker must “perform work in a timely and proficient manner” … “perform work at a sustained, vigorous pace” … “keep up with the crew” … “not work slower than other workers”</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A9D6668-F5EB-E5C0-58B9-6F8D7119CBE0}"/>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ETA-790/790A, Section A</a:t>
            </a:r>
            <a:endParaRPr lang="en-US" sz="2800" i="1" kern="0" dirty="0">
              <a:solidFill>
                <a:schemeClr val="bg1"/>
              </a:solidFill>
              <a:latin typeface="Times New Roman"/>
              <a:cs typeface="Times New Roman"/>
            </a:endParaRPr>
          </a:p>
        </p:txBody>
      </p:sp>
      <p:sp>
        <p:nvSpPr>
          <p:cNvPr id="7" name="TextBox 6">
            <a:extLst>
              <a:ext uri="{FF2B5EF4-FFF2-40B4-BE49-F238E27FC236}">
                <a16:creationId xmlns:a16="http://schemas.microsoft.com/office/drawing/2014/main" id="{21475415-8EA3-88A3-BF0F-C8F32158964A}"/>
              </a:ext>
            </a:extLst>
          </p:cNvPr>
          <p:cNvSpPr txBox="1"/>
          <p:nvPr/>
        </p:nvSpPr>
        <p:spPr>
          <a:xfrm>
            <a:off x="530192" y="5264410"/>
            <a:ext cx="11131615" cy="646331"/>
          </a:xfrm>
          <a:prstGeom prst="rect">
            <a:avLst/>
          </a:prstGeom>
          <a:solidFill>
            <a:srgbClr val="FFFFCC"/>
          </a:solidFill>
          <a:ln>
            <a:solidFill>
              <a:schemeClr val="tx1"/>
            </a:solidFill>
          </a:ln>
        </p:spPr>
        <p:txBody>
          <a:bodyPr wrap="square" rtlCol="0">
            <a:spAutoFit/>
          </a:bodyPr>
          <a:lstStyle/>
          <a:p>
            <a:pPr>
              <a:spcBef>
                <a:spcPts val="3600"/>
              </a:spcBef>
              <a:buClr>
                <a:srgbClr val="00588F"/>
              </a:buClr>
            </a:pPr>
            <a:r>
              <a:rPr lang="en-US" b="1" dirty="0">
                <a:latin typeface="Times New Roman" panose="02020603050405020304" pitchFamily="18" charset="0"/>
                <a:ea typeface="Times New Roman" panose="02020603050405020304" pitchFamily="18" charset="0"/>
                <a:cs typeface="Times New Roman" panose="02020603050405020304" pitchFamily="18" charset="0"/>
              </a:rPr>
              <a:t>Important Reminder:</a:t>
            </a:r>
            <a:r>
              <a:rPr lang="en-US" dirty="0">
                <a:latin typeface="Times New Roman" panose="02020603050405020304" pitchFamily="18" charset="0"/>
                <a:ea typeface="Times New Roman" panose="02020603050405020304" pitchFamily="18" charset="0"/>
                <a:cs typeface="Times New Roman" panose="02020603050405020304" pitchFamily="18" charset="0"/>
              </a:rPr>
              <a:t> The SWA or OFLC </a:t>
            </a:r>
            <a:r>
              <a:rPr lang="en-US" dirty="0">
                <a:latin typeface="Times New Roman" panose="02020603050405020304" pitchFamily="18" charset="0"/>
                <a:cs typeface="Times New Roman" panose="02020603050405020304" pitchFamily="18" charset="0"/>
              </a:rPr>
              <a:t>may, at their discretion, request documentation from the employer to substantiate the appropriateness of any job qualification (including productivity standards). </a:t>
            </a:r>
          </a:p>
        </p:txBody>
      </p:sp>
      <p:sp>
        <p:nvSpPr>
          <p:cNvPr id="8" name="Footer Placeholder 4">
            <a:extLst>
              <a:ext uri="{FF2B5EF4-FFF2-40B4-BE49-F238E27FC236}">
                <a16:creationId xmlns:a16="http://schemas.microsoft.com/office/drawing/2014/main" id="{C4046267-7086-F0A7-CA0C-4D7CEBAC2A1F}"/>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9" name="Slide Number Placeholder 5">
            <a:extLst>
              <a:ext uri="{FF2B5EF4-FFF2-40B4-BE49-F238E27FC236}">
                <a16:creationId xmlns:a16="http://schemas.microsoft.com/office/drawing/2014/main" id="{F8C57D6B-F88B-F4A1-947F-166CEE38F57B}"/>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11</a:t>
            </a:fld>
            <a:endParaRPr lang="en-US" sz="1200" dirty="0">
              <a:latin typeface="+mn-lt"/>
            </a:endParaRPr>
          </a:p>
        </p:txBody>
      </p:sp>
    </p:spTree>
    <p:extLst>
      <p:ext uri="{BB962C8B-B14F-4D97-AF65-F5344CB8AC3E}">
        <p14:creationId xmlns:p14="http://schemas.microsoft.com/office/powerpoint/2010/main" val="269042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4271D-FF18-CC30-530D-AD74046490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F4A05-4720-502C-B084-751E9DCC022F}"/>
              </a:ext>
            </a:extLst>
          </p:cNvPr>
          <p:cNvSpPr>
            <a:spLocks noGrp="1"/>
          </p:cNvSpPr>
          <p:nvPr>
            <p:ph idx="1"/>
          </p:nvPr>
        </p:nvSpPr>
        <p:spPr>
          <a:xfrm>
            <a:off x="533400" y="1450428"/>
            <a:ext cx="11026501" cy="4487004"/>
          </a:xfrm>
        </p:spPr>
        <p:txBody>
          <a:bodyPr vert="horz" lIns="91440" tIns="45720" rIns="91440" bIns="45720" rtlCol="0" anchor="t">
            <a:normAutofit/>
          </a:bodyPr>
          <a:lstStyle/>
          <a:p>
            <a:pPr>
              <a:buFont typeface="Wingdings" panose="05000000000000000000" pitchFamily="2" charset="2"/>
              <a:buChar char="§"/>
            </a:pPr>
            <a:r>
              <a:rPr lang="en-US" sz="2400" dirty="0">
                <a:latin typeface="Times New Roman"/>
                <a:cs typeface="Times New Roman"/>
              </a:rPr>
              <a:t>Specified work location and </a:t>
            </a:r>
            <a:r>
              <a:rPr lang="en-US" sz="2400" b="1" dirty="0">
                <a:latin typeface="Times New Roman"/>
                <a:cs typeface="Times New Roman"/>
              </a:rPr>
              <a:t>crop or agricultural activity</a:t>
            </a:r>
          </a:p>
          <a:p>
            <a:pPr>
              <a:buClr>
                <a:srgbClr val="00588F"/>
              </a:buClr>
              <a:buFont typeface="Wingdings" panose="05000000000000000000" pitchFamily="2" charset="2"/>
              <a:buChar char="§"/>
            </a:pPr>
            <a:endParaRPr lang="en-US" sz="2400" dirty="0">
              <a:latin typeface="Times New Roman"/>
              <a:ea typeface="Times New Roman" panose="02020603050405020304" pitchFamily="18" charset="0"/>
              <a:cs typeface="Times New Roman"/>
            </a:endParaRPr>
          </a:p>
          <a:p>
            <a:pPr>
              <a:buClr>
                <a:srgbClr val="00588F"/>
              </a:buClr>
              <a:buFont typeface="Wingdings" panose="05000000000000000000" pitchFamily="2" charset="2"/>
              <a:buChar char="§"/>
            </a:pPr>
            <a:endParaRPr lang="en-US" sz="2400" dirty="0">
              <a:effectLst/>
              <a:highlight>
                <a:srgbClr val="FFFF00"/>
              </a:highlight>
              <a:latin typeface="Times New Roman"/>
              <a:ea typeface="Times New Roman" panose="02020603050405020304" pitchFamily="18" charset="0"/>
              <a:cs typeface="Times New Roman"/>
            </a:endParaRPr>
          </a:p>
        </p:txBody>
      </p:sp>
      <p:pic>
        <p:nvPicPr>
          <p:cNvPr id="8" name="Picture 7">
            <a:extLst>
              <a:ext uri="{FF2B5EF4-FFF2-40B4-BE49-F238E27FC236}">
                <a16:creationId xmlns:a16="http://schemas.microsoft.com/office/drawing/2014/main" id="{566B8865-3142-6BFA-1850-C03E416DA403}"/>
              </a:ext>
            </a:extLst>
          </p:cNvPr>
          <p:cNvPicPr>
            <a:picLocks noChangeAspect="1"/>
          </p:cNvPicPr>
          <p:nvPr/>
        </p:nvPicPr>
        <p:blipFill>
          <a:blip r:embed="rId3"/>
          <a:srcRect/>
          <a:stretch/>
        </p:blipFill>
        <p:spPr>
          <a:xfrm>
            <a:off x="632098" y="2298941"/>
            <a:ext cx="10929281" cy="3523789"/>
          </a:xfrm>
          <a:prstGeom prst="rect">
            <a:avLst/>
          </a:prstGeom>
        </p:spPr>
      </p:pic>
      <p:sp>
        <p:nvSpPr>
          <p:cNvPr id="5" name="TextBox 4">
            <a:extLst>
              <a:ext uri="{FF2B5EF4-FFF2-40B4-BE49-F238E27FC236}">
                <a16:creationId xmlns:a16="http://schemas.microsoft.com/office/drawing/2014/main" id="{8D35F3AF-7FB1-B973-3A14-91DDCDBA1356}"/>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ETA-790/790A, Addendum B – C</a:t>
            </a:r>
            <a:endParaRPr lang="en-US" sz="2800" i="1" kern="0" dirty="0">
              <a:solidFill>
                <a:schemeClr val="bg1"/>
              </a:solidFill>
              <a:latin typeface="Times New Roman"/>
              <a:cs typeface="Times New Roman"/>
            </a:endParaRPr>
          </a:p>
        </p:txBody>
      </p:sp>
      <p:sp>
        <p:nvSpPr>
          <p:cNvPr id="11" name="Footer Placeholder 4">
            <a:extLst>
              <a:ext uri="{FF2B5EF4-FFF2-40B4-BE49-F238E27FC236}">
                <a16:creationId xmlns:a16="http://schemas.microsoft.com/office/drawing/2014/main" id="{D1E5F87E-01D1-C3EA-B315-D7B97EB54674}"/>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12" name="Slide Number Placeholder 5">
            <a:extLst>
              <a:ext uri="{FF2B5EF4-FFF2-40B4-BE49-F238E27FC236}">
                <a16:creationId xmlns:a16="http://schemas.microsoft.com/office/drawing/2014/main" id="{48B4B382-9691-2897-DBDF-3EF44C2AB5C6}"/>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12</a:t>
            </a:fld>
            <a:endParaRPr lang="en-US" sz="1200" dirty="0">
              <a:latin typeface="+mn-lt"/>
            </a:endParaRPr>
          </a:p>
        </p:txBody>
      </p:sp>
    </p:spTree>
    <p:extLst>
      <p:ext uri="{BB962C8B-B14F-4D97-AF65-F5344CB8AC3E}">
        <p14:creationId xmlns:p14="http://schemas.microsoft.com/office/powerpoint/2010/main" val="142398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EF954-136C-F920-CF01-5057AEEA47C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A655947-A4FB-5BF3-D070-8A70C60AAF2B}"/>
              </a:ext>
            </a:extLst>
          </p:cNvPr>
          <p:cNvPicPr>
            <a:picLocks noChangeAspect="1"/>
          </p:cNvPicPr>
          <p:nvPr/>
        </p:nvPicPr>
        <p:blipFill>
          <a:blip r:embed="rId2"/>
          <a:srcRect/>
          <a:stretch/>
        </p:blipFill>
        <p:spPr>
          <a:xfrm>
            <a:off x="605787" y="1524000"/>
            <a:ext cx="10336441" cy="3342290"/>
          </a:xfrm>
          <a:prstGeom prst="rect">
            <a:avLst/>
          </a:prstGeom>
        </p:spPr>
      </p:pic>
      <p:sp>
        <p:nvSpPr>
          <p:cNvPr id="5" name="Content Placeholder 4">
            <a:extLst>
              <a:ext uri="{FF2B5EF4-FFF2-40B4-BE49-F238E27FC236}">
                <a16:creationId xmlns:a16="http://schemas.microsoft.com/office/drawing/2014/main" id="{D99F7243-CC3A-7128-E53B-0E3736C3CC95}"/>
              </a:ext>
            </a:extLst>
          </p:cNvPr>
          <p:cNvSpPr>
            <a:spLocks noGrp="1"/>
          </p:cNvSpPr>
          <p:nvPr>
            <p:ph idx="1"/>
          </p:nvPr>
        </p:nvSpPr>
        <p:spPr>
          <a:xfrm>
            <a:off x="613012" y="5065987"/>
            <a:ext cx="10329080" cy="725214"/>
          </a:xfrm>
        </p:spPr>
        <p:txBody>
          <a:bodyPr vert="horz" lIns="91440" tIns="45720" rIns="91440" bIns="45720" rtlCol="0" anchor="t">
            <a:normAutofit/>
          </a:bodyPr>
          <a:lstStyle/>
          <a:p>
            <a:r>
              <a:rPr lang="en-US" b="1" dirty="0">
                <a:cs typeface="Arial"/>
              </a:rPr>
              <a:t>Use Section C.1 for any Ag Business that will employ workers or to which the employer will provide the workers attached to the job order.</a:t>
            </a:r>
          </a:p>
        </p:txBody>
      </p:sp>
      <p:sp>
        <p:nvSpPr>
          <p:cNvPr id="3" name="TextBox 2">
            <a:extLst>
              <a:ext uri="{FF2B5EF4-FFF2-40B4-BE49-F238E27FC236}">
                <a16:creationId xmlns:a16="http://schemas.microsoft.com/office/drawing/2014/main" id="{ECADB669-C501-0960-188E-BB4A815E7214}"/>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ETA-790/790A, Addendum B – C.1</a:t>
            </a:r>
            <a:endParaRPr lang="en-US" sz="2800" i="1" kern="0" dirty="0">
              <a:solidFill>
                <a:schemeClr val="bg1"/>
              </a:solidFill>
              <a:latin typeface="Times New Roman"/>
              <a:cs typeface="Times New Roman"/>
            </a:endParaRPr>
          </a:p>
        </p:txBody>
      </p:sp>
      <p:sp>
        <p:nvSpPr>
          <p:cNvPr id="11" name="Footer Placeholder 4">
            <a:extLst>
              <a:ext uri="{FF2B5EF4-FFF2-40B4-BE49-F238E27FC236}">
                <a16:creationId xmlns:a16="http://schemas.microsoft.com/office/drawing/2014/main" id="{BA24F722-6058-D70D-BC9B-C039C739F43E}"/>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12" name="Slide Number Placeholder 5">
            <a:extLst>
              <a:ext uri="{FF2B5EF4-FFF2-40B4-BE49-F238E27FC236}">
                <a16:creationId xmlns:a16="http://schemas.microsoft.com/office/drawing/2014/main" id="{9B8BF857-03A1-1A8A-6868-57F5704AAF7F}"/>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13</a:t>
            </a:fld>
            <a:endParaRPr lang="en-US" sz="1200" dirty="0">
              <a:latin typeface="+mn-lt"/>
            </a:endParaRPr>
          </a:p>
        </p:txBody>
      </p:sp>
    </p:spTree>
    <p:extLst>
      <p:ext uri="{BB962C8B-B14F-4D97-AF65-F5344CB8AC3E}">
        <p14:creationId xmlns:p14="http://schemas.microsoft.com/office/powerpoint/2010/main" val="577820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91B17-F7AC-3417-4ED4-3E5C524D4605}"/>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B2E2187-F01C-8400-60AE-6CA17ABB8D08}"/>
              </a:ext>
            </a:extLst>
          </p:cNvPr>
          <p:cNvSpPr>
            <a:spLocks noGrp="1"/>
          </p:cNvSpPr>
          <p:nvPr>
            <p:ph idx="1"/>
          </p:nvPr>
        </p:nvSpPr>
        <p:spPr>
          <a:xfrm>
            <a:off x="0" y="1734206"/>
            <a:ext cx="11439525" cy="4348563"/>
          </a:xfrm>
        </p:spPr>
        <p:txBody>
          <a:bodyPr vert="horz" lIns="91440" tIns="45720" rIns="91440" bIns="45720" rtlCol="0" anchor="t">
            <a:noAutofit/>
          </a:bodyPr>
          <a:lstStyle/>
          <a:p>
            <a:pPr marL="800100" lvl="1" indent="-342900">
              <a:spcBef>
                <a:spcPts val="0"/>
              </a:spcBef>
              <a:spcAft>
                <a:spcPts val="1800"/>
              </a:spcAft>
              <a:buClr>
                <a:srgbClr val="00588F"/>
              </a:buClr>
              <a:buFont typeface="Wingdings" panose="05000000000000000000" pitchFamily="2" charset="2"/>
              <a:buChar char="§"/>
              <a:tabLst>
                <a:tab pos="228600" algn="l"/>
              </a:tabLst>
            </a:pPr>
            <a:r>
              <a:rPr lang="en-US" sz="2000" b="1" dirty="0">
                <a:solidFill>
                  <a:srgbClr val="000000"/>
                </a:solidFill>
                <a:latin typeface="Times New Roman"/>
                <a:ea typeface="Roboto"/>
                <a:cs typeface="Times New Roman"/>
              </a:rPr>
              <a:t>Individual Employers:</a:t>
            </a:r>
            <a:r>
              <a:rPr lang="en-US" sz="2000" dirty="0">
                <a:solidFill>
                  <a:srgbClr val="000000"/>
                </a:solidFill>
                <a:latin typeface="Times New Roman"/>
                <a:ea typeface="Roboto"/>
                <a:cs typeface="Times New Roman"/>
              </a:rPr>
              <a:t> Do not complete Section C.1.</a:t>
            </a:r>
          </a:p>
          <a:p>
            <a:pPr marL="800100" lvl="1" indent="-342900">
              <a:spcBef>
                <a:spcPts val="0"/>
              </a:spcBef>
              <a:spcAft>
                <a:spcPts val="1800"/>
              </a:spcAft>
              <a:buClr>
                <a:srgbClr val="00588F"/>
              </a:buClr>
              <a:buFont typeface="Wingdings" panose="05000000000000000000" pitchFamily="2" charset="2"/>
              <a:buChar char="§"/>
              <a:tabLst>
                <a:tab pos="228600" algn="l"/>
              </a:tabLst>
            </a:pPr>
            <a:r>
              <a:rPr lang="en-US" sz="2000" b="1" dirty="0">
                <a:solidFill>
                  <a:srgbClr val="000000"/>
                </a:solidFill>
                <a:latin typeface="Times New Roman"/>
                <a:ea typeface="Roboto"/>
                <a:cs typeface="Times New Roman"/>
              </a:rPr>
              <a:t>Individual Employers filing as an H-2ALC:</a:t>
            </a:r>
            <a:r>
              <a:rPr lang="en-US" sz="2000" dirty="0">
                <a:solidFill>
                  <a:srgbClr val="000000"/>
                </a:solidFill>
                <a:latin typeface="Times New Roman"/>
                <a:ea typeface="Roboto"/>
                <a:cs typeface="Times New Roman"/>
              </a:rPr>
              <a:t> Must complete a Section C.1 entry for each fixed site employer client and the</a:t>
            </a:r>
            <a:r>
              <a:rPr lang="en-US" sz="2000" dirty="0">
                <a:latin typeface="Times New Roman"/>
                <a:ea typeface="Roboto"/>
                <a:cs typeface="Times New Roman"/>
              </a:rPr>
              <a:t> number of workers entered for each entry can match the total number of workers entered on Form ETA-790A, Section A, Item A.2a.</a:t>
            </a:r>
            <a:endParaRPr lang="en-US" sz="2000" dirty="0">
              <a:latin typeface="Times New Roman"/>
              <a:cs typeface="Times New Roman"/>
            </a:endParaRPr>
          </a:p>
          <a:p>
            <a:pPr marL="800100" lvl="1" indent="-342900">
              <a:spcBef>
                <a:spcPts val="0"/>
              </a:spcBef>
              <a:spcAft>
                <a:spcPts val="1800"/>
              </a:spcAft>
              <a:buClr>
                <a:srgbClr val="00588F"/>
              </a:buClr>
              <a:buFont typeface="Wingdings,Sans-Serif" panose="05000000000000000000" pitchFamily="2" charset="2"/>
              <a:buChar char="§"/>
              <a:tabLst>
                <a:tab pos="228600" algn="l"/>
              </a:tabLst>
            </a:pPr>
            <a:r>
              <a:rPr lang="en-US" sz="2000" b="1" dirty="0">
                <a:latin typeface="Times New Roman"/>
                <a:ea typeface="Calibri" panose="020F0502020204030204" pitchFamily="34" charset="0"/>
                <a:cs typeface="Times New Roman"/>
              </a:rPr>
              <a:t>Itinerate Employers (Custom Combine, Sheep Shearing &amp; Bee Keeping): </a:t>
            </a:r>
            <a:r>
              <a:rPr lang="en-US" sz="2000" dirty="0">
                <a:latin typeface="Times New Roman"/>
                <a:ea typeface="Calibri" panose="020F0502020204030204" pitchFamily="34" charset="0"/>
                <a:cs typeface="Times New Roman"/>
              </a:rPr>
              <a:t>Must complete a Section C.1. entry for each employer being provided a service </a:t>
            </a:r>
            <a:r>
              <a:rPr lang="en-US" sz="2000" dirty="0">
                <a:solidFill>
                  <a:srgbClr val="000000"/>
                </a:solidFill>
                <a:latin typeface="Times New Roman"/>
                <a:ea typeface="Roboto"/>
                <a:cs typeface="Times New Roman"/>
              </a:rPr>
              <a:t>and the</a:t>
            </a:r>
            <a:r>
              <a:rPr lang="en-US" sz="2000" dirty="0">
                <a:latin typeface="Times New Roman"/>
                <a:ea typeface="Roboto"/>
                <a:cs typeface="Times New Roman"/>
              </a:rPr>
              <a:t> number of workers entered for each entry can match the total number of workers entered on Form ETA-790A, Section A, Item A.2a.</a:t>
            </a:r>
            <a:endParaRPr lang="en-US" sz="2000" dirty="0">
              <a:latin typeface="Times New Roman" panose="02020603050405020304" pitchFamily="18" charset="0"/>
              <a:ea typeface="+mn-lt"/>
              <a:cs typeface="Times New Roman" panose="02020603050405020304" pitchFamily="18" charset="0"/>
            </a:endParaRPr>
          </a:p>
          <a:p>
            <a:pPr marL="800100" lvl="1" indent="-342900">
              <a:spcBef>
                <a:spcPts val="0"/>
              </a:spcBef>
              <a:spcAft>
                <a:spcPts val="1800"/>
              </a:spcAft>
              <a:buClr>
                <a:srgbClr val="00588F"/>
              </a:buClr>
              <a:buFont typeface="Wingdings,Sans-Serif" panose="05000000000000000000" pitchFamily="2" charset="2"/>
              <a:buChar char="§"/>
              <a:tabLst>
                <a:tab pos="228600" algn="l"/>
              </a:tabLst>
            </a:pPr>
            <a:r>
              <a:rPr lang="en-US" sz="2000" b="1" dirty="0">
                <a:latin typeface="Times New Roman"/>
                <a:ea typeface="+mn-lt"/>
                <a:cs typeface="Times New Roman"/>
              </a:rPr>
              <a:t>24/7 Livestock Herders:</a:t>
            </a:r>
            <a:r>
              <a:rPr lang="en-US" sz="2000" dirty="0">
                <a:latin typeface="Times New Roman"/>
                <a:ea typeface="+mn-lt"/>
                <a:cs typeface="Times New Roman"/>
              </a:rPr>
              <a:t> Do not complete Section C.1 unless the employer is filing as an H-2ALC or has a joint employer agreement with additional employer(s).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1028700" lvl="2" indent="-285750">
              <a:spcBef>
                <a:spcPts val="0"/>
              </a:spcBef>
              <a:spcAft>
                <a:spcPts val="1800"/>
              </a:spcAft>
              <a:buClr>
                <a:srgbClr val="00588F"/>
              </a:buClr>
              <a:buFont typeface="Wingdings,Sans-Serif" panose="05000000000000000000" pitchFamily="2" charset="2"/>
              <a:buChar char="§"/>
              <a:tabLst>
                <a:tab pos="228600"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Bef>
                <a:spcPts val="0"/>
              </a:spcBef>
              <a:spcAft>
                <a:spcPts val="1800"/>
              </a:spcAft>
              <a:buClr>
                <a:srgbClr val="00588F"/>
              </a:buClr>
              <a:buFont typeface="Wingdings" panose="05000000000000000000" pitchFamily="2" charset="2"/>
              <a:buChar char="§"/>
              <a:tabLst>
                <a:tab pos="228600" algn="l"/>
              </a:tabLst>
            </a:pP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Bef>
                <a:spcPts val="0"/>
              </a:spcBef>
              <a:spcAft>
                <a:spcPts val="1800"/>
              </a:spcAft>
              <a:buFont typeface="Wingdings" panose="05000000000000000000" pitchFamily="2" charset="2"/>
              <a:buChar char="§"/>
              <a:tabLst>
                <a:tab pos="228600" algn="l"/>
              </a:tabLs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AECD7AA-F964-B907-2A24-90C02CD58464}"/>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ETA-790/790A, Addendum B – C.1</a:t>
            </a:r>
            <a:endParaRPr lang="en-US" sz="2800" i="1" kern="0" dirty="0">
              <a:solidFill>
                <a:schemeClr val="bg1"/>
              </a:solidFill>
              <a:latin typeface="Times New Roman"/>
              <a:cs typeface="Times New Roman"/>
            </a:endParaRPr>
          </a:p>
        </p:txBody>
      </p:sp>
      <p:sp>
        <p:nvSpPr>
          <p:cNvPr id="6" name="Footer Placeholder 4">
            <a:extLst>
              <a:ext uri="{FF2B5EF4-FFF2-40B4-BE49-F238E27FC236}">
                <a16:creationId xmlns:a16="http://schemas.microsoft.com/office/drawing/2014/main" id="{043B99F0-6EB9-A690-5448-6DF7E59DB660}"/>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11" name="Slide Number Placeholder 5">
            <a:extLst>
              <a:ext uri="{FF2B5EF4-FFF2-40B4-BE49-F238E27FC236}">
                <a16:creationId xmlns:a16="http://schemas.microsoft.com/office/drawing/2014/main" id="{D15D537E-9D6D-F1F3-4C04-A2ACD6FE4287}"/>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14</a:t>
            </a:fld>
            <a:endParaRPr lang="en-US" sz="1200" dirty="0">
              <a:latin typeface="+mn-lt"/>
            </a:endParaRPr>
          </a:p>
        </p:txBody>
      </p:sp>
    </p:spTree>
    <p:extLst>
      <p:ext uri="{BB962C8B-B14F-4D97-AF65-F5344CB8AC3E}">
        <p14:creationId xmlns:p14="http://schemas.microsoft.com/office/powerpoint/2010/main" val="10306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91B17-F7AC-3417-4ED4-3E5C524D4605}"/>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B2E2187-F01C-8400-60AE-6CA17ABB8D08}"/>
              </a:ext>
            </a:extLst>
          </p:cNvPr>
          <p:cNvSpPr>
            <a:spLocks noGrp="1"/>
          </p:cNvSpPr>
          <p:nvPr>
            <p:ph idx="1"/>
          </p:nvPr>
        </p:nvSpPr>
        <p:spPr>
          <a:xfrm>
            <a:off x="0" y="1597572"/>
            <a:ext cx="11439525" cy="4485198"/>
          </a:xfrm>
        </p:spPr>
        <p:txBody>
          <a:bodyPr vert="horz" lIns="91440" tIns="45720" rIns="91440" bIns="45720" rtlCol="0" anchor="t">
            <a:noAutofit/>
          </a:bodyPr>
          <a:lstStyle/>
          <a:p>
            <a:pPr marL="800100" lvl="1" indent="-342900">
              <a:spcBef>
                <a:spcPts val="0"/>
              </a:spcBef>
              <a:spcAft>
                <a:spcPts val="1800"/>
              </a:spcAft>
              <a:buClr>
                <a:srgbClr val="00588F"/>
              </a:buClr>
              <a:buFont typeface="Wingdings" panose="05000000000000000000" pitchFamily="2" charset="2"/>
              <a:buChar char="§"/>
              <a:tabLst>
                <a:tab pos="228600" algn="l"/>
              </a:tabLst>
            </a:pPr>
            <a:r>
              <a:rPr lang="en-US" sz="2000" b="1" dirty="0">
                <a:solidFill>
                  <a:srgbClr val="000000"/>
                </a:solidFill>
                <a:latin typeface="Times New Roman"/>
                <a:ea typeface="Roboto"/>
                <a:cs typeface="Times New Roman"/>
              </a:rPr>
              <a:t>Joint Employers:</a:t>
            </a:r>
            <a:r>
              <a:rPr lang="en-US" sz="2000" dirty="0">
                <a:solidFill>
                  <a:srgbClr val="000000"/>
                </a:solidFill>
                <a:latin typeface="Times New Roman"/>
                <a:ea typeface="Roboto"/>
                <a:cs typeface="Times New Roman"/>
              </a:rPr>
              <a:t> Complete Section C.1 for each additional agricultural employer sharing employment of the workers and the</a:t>
            </a:r>
            <a:r>
              <a:rPr lang="en-US" sz="2000" dirty="0">
                <a:latin typeface="Times New Roman"/>
                <a:ea typeface="Roboto"/>
                <a:cs typeface="Times New Roman"/>
              </a:rPr>
              <a:t> number of workers entered for each entry can match the total number of workers entered on Form ETA-790A, Section A, Item A.2a.or have zero "0" entered. </a:t>
            </a:r>
            <a:endParaRPr lang="en-US" sz="2000" dirty="0">
              <a:latin typeface="Times New Roman"/>
              <a:cs typeface="Times New Roman"/>
            </a:endParaRPr>
          </a:p>
          <a:p>
            <a:pPr marL="800100" lvl="1" indent="-342900">
              <a:spcBef>
                <a:spcPts val="0"/>
              </a:spcBef>
              <a:spcAft>
                <a:spcPts val="1800"/>
              </a:spcAft>
              <a:buClr>
                <a:srgbClr val="00588F"/>
              </a:buClr>
              <a:buFont typeface="Wingdings,Sans-Serif" panose="05000000000000000000" pitchFamily="2" charset="2"/>
              <a:buChar char="§"/>
              <a:tabLst>
                <a:tab pos="228600" algn="l"/>
              </a:tabLst>
            </a:pPr>
            <a:r>
              <a:rPr lang="en-US" sz="2000" b="1" dirty="0">
                <a:latin typeface="Times New Roman"/>
                <a:ea typeface="Calibri" panose="020F0502020204030204" pitchFamily="34" charset="0"/>
                <a:cs typeface="Times New Roman"/>
              </a:rPr>
              <a:t>Association - Joint Employers: </a:t>
            </a:r>
            <a:r>
              <a:rPr lang="en-US" sz="2000" dirty="0">
                <a:latin typeface="Times New Roman"/>
                <a:ea typeface="Calibri" panose="020F0502020204030204" pitchFamily="34" charset="0"/>
                <a:cs typeface="Times New Roman"/>
              </a:rPr>
              <a:t>Must complete a Section C.1. entry for each of the Employer members of the Association, agreeing to employ workers for the specific job order.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1028700" lvl="2" indent="-285750">
              <a:spcBef>
                <a:spcPts val="0"/>
              </a:spcBef>
              <a:spcAft>
                <a:spcPts val="1800"/>
              </a:spcAft>
              <a:buClr>
                <a:srgbClr val="00588F"/>
              </a:buClr>
              <a:buFont typeface="Wingdings,Sans-Serif" panose="05000000000000000000" pitchFamily="2" charset="2"/>
              <a:buChar char="§"/>
              <a:tabLst>
                <a:tab pos="228600" algn="l"/>
              </a:tabLst>
            </a:pPr>
            <a:r>
              <a:rPr lang="en-US" sz="2000" dirty="0">
                <a:latin typeface="Times New Roman"/>
                <a:ea typeface="+mn-lt"/>
                <a:cs typeface="Times New Roman"/>
              </a:rPr>
              <a:t>Addendum B, Section C.1. data will be used in FLAG to generate the Employer details section (Pg 2) of the invoice for Association Joint Employers.  Each C.1. entry will serve as the Employer’s itemized invoice bill line by using the Legal Business Name entered in item 2 and then the Total Workers number entered in Item 3.</a:t>
            </a:r>
            <a:endParaRPr lang="en-US" sz="2000" dirty="0">
              <a:latin typeface="Times New Roman" panose="02020603050405020304" pitchFamily="18" charset="0"/>
              <a:ea typeface="+mn-lt"/>
              <a:cs typeface="Times New Roman" panose="02020603050405020304" pitchFamily="18" charset="0"/>
            </a:endParaRPr>
          </a:p>
          <a:p>
            <a:pPr marL="1028700" lvl="2" indent="-285750">
              <a:spcBef>
                <a:spcPts val="0"/>
              </a:spcBef>
              <a:spcAft>
                <a:spcPts val="1800"/>
              </a:spcAft>
              <a:buClr>
                <a:srgbClr val="00588F"/>
              </a:buClr>
              <a:buFont typeface="Wingdings,Sans-Serif" panose="05000000000000000000" pitchFamily="2" charset="2"/>
              <a:buChar char="§"/>
              <a:tabLst>
                <a:tab pos="228600" algn="l"/>
              </a:tabLst>
            </a:pPr>
            <a:r>
              <a:rPr lang="en-US" sz="2000" dirty="0">
                <a:latin typeface="Times New Roman"/>
                <a:ea typeface="+mn-lt"/>
                <a:cs typeface="Times New Roman"/>
              </a:rPr>
              <a:t>An entry of zero (0) for number of workers is allowed if the association member has joint agreements with other members.</a:t>
            </a:r>
            <a:endParaRPr lang="en-US" sz="2000" dirty="0">
              <a:latin typeface="Times New Roman" panose="02020603050405020304" pitchFamily="18" charset="0"/>
              <a:ea typeface="+mn-lt"/>
              <a:cs typeface="Times New Roman" panose="02020603050405020304" pitchFamily="18" charset="0"/>
            </a:endParaRPr>
          </a:p>
          <a:p>
            <a:pPr lvl="1" indent="0">
              <a:spcBef>
                <a:spcPts val="0"/>
              </a:spcBef>
              <a:spcAft>
                <a:spcPts val="1800"/>
              </a:spcAft>
              <a:buClr>
                <a:srgbClr val="00588F"/>
              </a:buClr>
              <a:buNone/>
              <a:tabLst>
                <a:tab pos="22860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Bef>
                <a:spcPts val="0"/>
              </a:spcBef>
              <a:spcAft>
                <a:spcPts val="1800"/>
              </a:spcAft>
              <a:buClr>
                <a:srgbClr val="00588F"/>
              </a:buClr>
              <a:buFont typeface="Wingdings" panose="05000000000000000000" pitchFamily="2" charset="2"/>
              <a:buChar char="§"/>
              <a:tabLst>
                <a:tab pos="228600" algn="l"/>
              </a:tabLst>
            </a:pP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Bef>
                <a:spcPts val="0"/>
              </a:spcBef>
              <a:spcAft>
                <a:spcPts val="1800"/>
              </a:spcAft>
              <a:buFont typeface="Wingdings" panose="05000000000000000000" pitchFamily="2" charset="2"/>
              <a:buChar char="§"/>
              <a:tabLst>
                <a:tab pos="228600" algn="l"/>
              </a:tabLs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1081037-3913-2785-4EB6-89464AF6CC5E}"/>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ETA-790/790A, Addendum B – C.1</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8D8F64D8-F61C-8894-7FB5-93C0BF9A83AC}"/>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CD6D3344-AFCC-7666-70BC-6B81A18F0F85}"/>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15</a:t>
            </a:fld>
            <a:endParaRPr lang="en-US" sz="1200" dirty="0">
              <a:latin typeface="+mn-lt"/>
            </a:endParaRPr>
          </a:p>
        </p:txBody>
      </p:sp>
    </p:spTree>
    <p:extLst>
      <p:ext uri="{BB962C8B-B14F-4D97-AF65-F5344CB8AC3E}">
        <p14:creationId xmlns:p14="http://schemas.microsoft.com/office/powerpoint/2010/main" val="66824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EF954-136C-F920-CF01-5057AEEA47CD}"/>
            </a:ext>
          </a:extLst>
        </p:cNvPr>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637C96D-123B-91B5-F693-2F51E51D6F4B}"/>
              </a:ext>
            </a:extLst>
          </p:cNvPr>
          <p:cNvPicPr>
            <a:picLocks noGrp="1" noChangeAspect="1"/>
          </p:cNvPicPr>
          <p:nvPr>
            <p:ph idx="1"/>
          </p:nvPr>
        </p:nvPicPr>
        <p:blipFill>
          <a:blip r:embed="rId2"/>
          <a:srcRect/>
          <a:stretch/>
        </p:blipFill>
        <p:spPr>
          <a:xfrm>
            <a:off x="413369" y="1808383"/>
            <a:ext cx="10728366" cy="2749478"/>
          </a:xfrm>
        </p:spPr>
      </p:pic>
      <p:sp>
        <p:nvSpPr>
          <p:cNvPr id="5" name="Content Placeholder 4">
            <a:extLst>
              <a:ext uri="{FF2B5EF4-FFF2-40B4-BE49-F238E27FC236}">
                <a16:creationId xmlns:a16="http://schemas.microsoft.com/office/drawing/2014/main" id="{C6CBBF4A-6D40-0DD6-7026-67867CC9F56F}"/>
              </a:ext>
            </a:extLst>
          </p:cNvPr>
          <p:cNvSpPr txBox="1">
            <a:spLocks/>
          </p:cNvSpPr>
          <p:nvPr/>
        </p:nvSpPr>
        <p:spPr>
          <a:xfrm>
            <a:off x="613012" y="4876801"/>
            <a:ext cx="10329080" cy="9144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r>
              <a:rPr lang="en-US" sz="2400" dirty="0">
                <a:cs typeface="Arial"/>
              </a:rPr>
              <a:t>Use Section C.2 to list any additional place of employment locations</a:t>
            </a:r>
          </a:p>
        </p:txBody>
      </p:sp>
      <p:sp>
        <p:nvSpPr>
          <p:cNvPr id="3" name="TextBox 2">
            <a:extLst>
              <a:ext uri="{FF2B5EF4-FFF2-40B4-BE49-F238E27FC236}">
                <a16:creationId xmlns:a16="http://schemas.microsoft.com/office/drawing/2014/main" id="{0516D55D-45A8-058F-02D8-AF67F14F057B}"/>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ETA-790/790A, Addendum B – C.2</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A5BB650B-5458-9DFA-6A97-98B18E6B89F4}"/>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19EF417E-2478-CAAA-1718-C43BC61D77ED}"/>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16</a:t>
            </a:fld>
            <a:endParaRPr lang="en-US" sz="1200" dirty="0">
              <a:latin typeface="+mn-lt"/>
            </a:endParaRPr>
          </a:p>
        </p:txBody>
      </p:sp>
    </p:spTree>
    <p:extLst>
      <p:ext uri="{BB962C8B-B14F-4D97-AF65-F5344CB8AC3E}">
        <p14:creationId xmlns:p14="http://schemas.microsoft.com/office/powerpoint/2010/main" val="25846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91B17-F7AC-3417-4ED4-3E5C524D4605}"/>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B2E2187-F01C-8400-60AE-6CA17ABB8D08}"/>
              </a:ext>
            </a:extLst>
          </p:cNvPr>
          <p:cNvSpPr>
            <a:spLocks noGrp="1"/>
          </p:cNvSpPr>
          <p:nvPr>
            <p:ph idx="1"/>
          </p:nvPr>
        </p:nvSpPr>
        <p:spPr>
          <a:xfrm>
            <a:off x="0" y="1890505"/>
            <a:ext cx="11439525" cy="3915539"/>
          </a:xfrm>
        </p:spPr>
        <p:txBody>
          <a:bodyPr vert="horz" lIns="91440" tIns="45720" rIns="91440" bIns="45720" rtlCol="0" anchor="t">
            <a:noAutofit/>
          </a:bodyPr>
          <a:lstStyle/>
          <a:p>
            <a:pPr marL="800100" lvl="1" indent="-342900">
              <a:spcBef>
                <a:spcPts val="0"/>
              </a:spcBef>
              <a:spcAft>
                <a:spcPts val="1800"/>
              </a:spcAft>
              <a:buClr>
                <a:srgbClr val="00588F"/>
              </a:buClr>
              <a:buFont typeface="Wingdings" panose="05000000000000000000" pitchFamily="2" charset="2"/>
              <a:buChar char="§"/>
              <a:tabLst>
                <a:tab pos="228600" algn="l"/>
              </a:tabLst>
            </a:pPr>
            <a:r>
              <a:rPr lang="en-US" sz="2400" b="1" dirty="0">
                <a:solidFill>
                  <a:srgbClr val="000000"/>
                </a:solidFill>
                <a:latin typeface="Times New Roman"/>
                <a:ea typeface="Roboto"/>
                <a:cs typeface="Times New Roman"/>
              </a:rPr>
              <a:t>Individual Employers:</a:t>
            </a:r>
            <a:r>
              <a:rPr lang="en-US" sz="2400" dirty="0">
                <a:solidFill>
                  <a:srgbClr val="000000"/>
                </a:solidFill>
                <a:latin typeface="Times New Roman"/>
                <a:ea typeface="Roboto"/>
                <a:cs typeface="Times New Roman"/>
              </a:rPr>
              <a:t> Complete Section C.2 when the employer has multiple work locations where work will be performed.  Estimated start and end dates are </a:t>
            </a:r>
            <a:r>
              <a:rPr lang="en-US" sz="2400" b="1" u="sng" dirty="0">
                <a:solidFill>
                  <a:srgbClr val="000000"/>
                </a:solidFill>
                <a:latin typeface="Times New Roman"/>
                <a:ea typeface="Roboto"/>
                <a:cs typeface="Times New Roman"/>
              </a:rPr>
              <a:t>not</a:t>
            </a:r>
            <a:r>
              <a:rPr lang="en-US" sz="2400" dirty="0">
                <a:solidFill>
                  <a:srgbClr val="000000"/>
                </a:solidFill>
                <a:latin typeface="Times New Roman"/>
                <a:ea typeface="Roboto"/>
                <a:cs typeface="Times New Roman"/>
              </a:rPr>
              <a:t> required to be entered for each additional work location.</a:t>
            </a:r>
          </a:p>
          <a:p>
            <a:pPr marL="800100" lvl="1" indent="-342900">
              <a:spcBef>
                <a:spcPts val="0"/>
              </a:spcBef>
              <a:spcAft>
                <a:spcPts val="1800"/>
              </a:spcAft>
              <a:buClr>
                <a:srgbClr val="00588F"/>
              </a:buClr>
              <a:buFont typeface="Wingdings" panose="05000000000000000000" pitchFamily="2" charset="2"/>
              <a:buChar char="§"/>
              <a:tabLst>
                <a:tab pos="228600" algn="l"/>
              </a:tabLst>
            </a:pPr>
            <a:r>
              <a:rPr lang="en-US" sz="2400" b="1" dirty="0">
                <a:solidFill>
                  <a:srgbClr val="000000"/>
                </a:solidFill>
                <a:latin typeface="Times New Roman"/>
                <a:ea typeface="Roboto"/>
                <a:cs typeface="Times New Roman"/>
              </a:rPr>
              <a:t>Individual Employers filing as an H-2ALC:</a:t>
            </a:r>
            <a:r>
              <a:rPr lang="en-US" sz="2400" dirty="0">
                <a:solidFill>
                  <a:srgbClr val="000000"/>
                </a:solidFill>
                <a:latin typeface="Times New Roman"/>
                <a:ea typeface="Roboto"/>
                <a:cs typeface="Times New Roman"/>
              </a:rPr>
              <a:t> Complete a Section C.2 entry for each unique work location not listed on Form ETA-790A, Section C.  Estimated start and end dates are </a:t>
            </a:r>
            <a:r>
              <a:rPr lang="en-US" sz="2400" b="1" u="sng" dirty="0">
                <a:solidFill>
                  <a:srgbClr val="000000"/>
                </a:solidFill>
                <a:latin typeface="Times New Roman"/>
                <a:ea typeface="Roboto"/>
                <a:cs typeface="Times New Roman"/>
              </a:rPr>
              <a:t>not</a:t>
            </a:r>
            <a:r>
              <a:rPr lang="en-US" sz="2400" b="1" dirty="0">
                <a:solidFill>
                  <a:srgbClr val="000000"/>
                </a:solidFill>
                <a:latin typeface="Times New Roman"/>
                <a:ea typeface="Roboto"/>
                <a:cs typeface="Times New Roman"/>
              </a:rPr>
              <a:t> </a:t>
            </a:r>
            <a:r>
              <a:rPr lang="en-US" sz="2400" dirty="0">
                <a:solidFill>
                  <a:srgbClr val="000000"/>
                </a:solidFill>
                <a:latin typeface="Times New Roman"/>
                <a:ea typeface="Roboto"/>
                <a:cs typeface="Times New Roman"/>
              </a:rPr>
              <a:t>required to be entered for each additional work location.</a:t>
            </a:r>
          </a:p>
          <a:p>
            <a:pPr marL="800100" lvl="1" indent="-342900">
              <a:spcBef>
                <a:spcPts val="0"/>
              </a:spcBef>
              <a:spcAft>
                <a:spcPts val="1800"/>
              </a:spcAft>
              <a:buClr>
                <a:srgbClr val="00588F"/>
              </a:buClr>
              <a:buFont typeface="Wingdings,Sans-Serif" panose="05000000000000000000" pitchFamily="2" charset="2"/>
              <a:buChar char="§"/>
              <a:tabLst>
                <a:tab pos="228600" algn="l"/>
              </a:tabLst>
            </a:pPr>
            <a:r>
              <a:rPr lang="en-US" sz="2400" b="1" dirty="0">
                <a:latin typeface="Times New Roman"/>
                <a:ea typeface="Calibri" panose="020F0502020204030204" pitchFamily="34" charset="0"/>
                <a:cs typeface="Times New Roman"/>
              </a:rPr>
              <a:t>Itinerant Employers (Custom Combine, Sheep Shearing &amp; Bee Keeping): </a:t>
            </a:r>
            <a:r>
              <a:rPr lang="en-US" sz="2400" dirty="0">
                <a:latin typeface="Times New Roman"/>
                <a:ea typeface="Calibri" panose="020F0502020204030204" pitchFamily="34" charset="0"/>
                <a:cs typeface="Times New Roman"/>
              </a:rPr>
              <a:t>Complete a Section C.2 entry for each unique work location </a:t>
            </a:r>
            <a:r>
              <a:rPr lang="en-US" sz="2400" dirty="0">
                <a:solidFill>
                  <a:srgbClr val="000000"/>
                </a:solidFill>
                <a:latin typeface="Times New Roman"/>
                <a:ea typeface="Roboto"/>
                <a:cs typeface="Times New Roman"/>
              </a:rPr>
              <a:t>not listed on Form ETA-790A, Section C</a:t>
            </a:r>
            <a:r>
              <a:rPr lang="en-US" sz="2400" dirty="0">
                <a:latin typeface="Times New Roman"/>
                <a:ea typeface="Calibri" panose="020F0502020204030204" pitchFamily="34" charset="0"/>
                <a:cs typeface="Times New Roman"/>
              </a:rPr>
              <a:t>.  Estimated start and end dates </a:t>
            </a:r>
            <a:r>
              <a:rPr lang="en-US" sz="2400" b="1" u="sng" dirty="0">
                <a:latin typeface="Times New Roman"/>
                <a:ea typeface="Calibri" panose="020F0502020204030204" pitchFamily="34" charset="0"/>
                <a:cs typeface="Times New Roman"/>
              </a:rPr>
              <a:t>are required</a:t>
            </a:r>
            <a:r>
              <a:rPr lang="en-US" sz="2400" dirty="0">
                <a:latin typeface="Times New Roman"/>
                <a:ea typeface="Calibri" panose="020F0502020204030204" pitchFamily="34" charset="0"/>
                <a:cs typeface="Times New Roman"/>
              </a:rPr>
              <a:t> to be entered for each work location.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1028700" lvl="2" indent="-285750">
              <a:spcBef>
                <a:spcPts val="0"/>
              </a:spcBef>
              <a:spcAft>
                <a:spcPts val="1800"/>
              </a:spcAft>
              <a:buClr>
                <a:srgbClr val="00588F"/>
              </a:buClr>
              <a:buFont typeface="Wingdings,Sans-Serif" panose="05000000000000000000" pitchFamily="2" charset="2"/>
              <a:buChar char="§"/>
              <a:tabLst>
                <a:tab pos="228600"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Bef>
                <a:spcPts val="0"/>
              </a:spcBef>
              <a:spcAft>
                <a:spcPts val="1800"/>
              </a:spcAft>
              <a:buClr>
                <a:srgbClr val="00588F"/>
              </a:buClr>
              <a:buFont typeface="Wingdings" panose="05000000000000000000" pitchFamily="2" charset="2"/>
              <a:buChar char="§"/>
              <a:tabLst>
                <a:tab pos="228600" algn="l"/>
              </a:tabLst>
            </a:pP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Bef>
                <a:spcPts val="0"/>
              </a:spcBef>
              <a:spcAft>
                <a:spcPts val="1800"/>
              </a:spcAft>
              <a:buFont typeface="Wingdings" panose="05000000000000000000" pitchFamily="2" charset="2"/>
              <a:buChar char="§"/>
              <a:tabLst>
                <a:tab pos="228600" algn="l"/>
              </a:tabLs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EBF7C90-3C7F-2781-E833-4D20D22A42C6}"/>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ETA-790/790A, Addendum B – C.2</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1A5AEB2F-107C-9CD6-8F2D-695A344ED678}"/>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AB47296D-A80A-53EA-2C07-2DEF8C043942}"/>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17</a:t>
            </a:fld>
            <a:endParaRPr lang="en-US" sz="1200" dirty="0">
              <a:latin typeface="+mn-lt"/>
            </a:endParaRPr>
          </a:p>
        </p:txBody>
      </p:sp>
    </p:spTree>
    <p:extLst>
      <p:ext uri="{BB962C8B-B14F-4D97-AF65-F5344CB8AC3E}">
        <p14:creationId xmlns:p14="http://schemas.microsoft.com/office/powerpoint/2010/main" val="314900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91B17-F7AC-3417-4ED4-3E5C524D4605}"/>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B2E2187-F01C-8400-60AE-6CA17ABB8D08}"/>
              </a:ext>
            </a:extLst>
          </p:cNvPr>
          <p:cNvSpPr>
            <a:spLocks noGrp="1"/>
          </p:cNvSpPr>
          <p:nvPr>
            <p:ph idx="1"/>
          </p:nvPr>
        </p:nvSpPr>
        <p:spPr>
          <a:xfrm>
            <a:off x="0" y="1791578"/>
            <a:ext cx="11439525" cy="4291192"/>
          </a:xfrm>
        </p:spPr>
        <p:txBody>
          <a:bodyPr vert="horz" lIns="91440" tIns="45720" rIns="91440" bIns="45720" rtlCol="0" anchor="t">
            <a:noAutofit/>
          </a:bodyPr>
          <a:lstStyle/>
          <a:p>
            <a:pPr marL="800100" lvl="1" indent="-342900">
              <a:spcBef>
                <a:spcPts val="0"/>
              </a:spcBef>
              <a:spcAft>
                <a:spcPts val="1800"/>
              </a:spcAft>
              <a:buClr>
                <a:srgbClr val="00588F"/>
              </a:buClr>
              <a:buFont typeface="Wingdings" panose="05000000000000000000" pitchFamily="2" charset="2"/>
              <a:buChar char="§"/>
              <a:tabLst>
                <a:tab pos="228600" algn="l"/>
              </a:tabLst>
            </a:pPr>
            <a:r>
              <a:rPr lang="en-US" sz="2400" b="1" dirty="0">
                <a:latin typeface="Times New Roman"/>
                <a:ea typeface="Roboto"/>
                <a:cs typeface="Times New Roman"/>
              </a:rPr>
              <a:t>24/7 Livestock Herders:</a:t>
            </a:r>
            <a:r>
              <a:rPr lang="en-US" sz="2400" dirty="0">
                <a:latin typeface="Times New Roman"/>
                <a:ea typeface="Roboto"/>
                <a:cs typeface="Times New Roman"/>
              </a:rPr>
              <a:t> </a:t>
            </a:r>
            <a:r>
              <a:rPr lang="en-US" sz="2400" dirty="0">
                <a:latin typeface="Times New Roman"/>
                <a:ea typeface="+mn-lt"/>
                <a:cs typeface="+mn-lt"/>
              </a:rPr>
              <a:t>Complete a Section C.2 entry for each unique county location.  Only the county and state are required for Item 2, place of employment. In item 3, for additional place of employment information include the owner(s) of the land being grazed. Estimated start and end dates </a:t>
            </a:r>
            <a:r>
              <a:rPr lang="en-US" sz="2400" b="1" u="sng" dirty="0">
                <a:latin typeface="Times New Roman"/>
                <a:ea typeface="+mn-lt"/>
                <a:cs typeface="+mn-lt"/>
              </a:rPr>
              <a:t>are required</a:t>
            </a:r>
            <a:r>
              <a:rPr lang="en-US" sz="2400" dirty="0">
                <a:latin typeface="Times New Roman"/>
                <a:ea typeface="+mn-lt"/>
                <a:cs typeface="+mn-lt"/>
              </a:rPr>
              <a:t> to be entered for each work location.</a:t>
            </a:r>
            <a:endParaRPr lang="en-US" sz="2400" dirty="0">
              <a:latin typeface="Times New Roman"/>
              <a:ea typeface="Roboto"/>
              <a:cs typeface="Times New Roman"/>
            </a:endParaRPr>
          </a:p>
          <a:p>
            <a:pPr marL="800100" lvl="1" indent="-342900">
              <a:spcBef>
                <a:spcPts val="0"/>
              </a:spcBef>
              <a:spcAft>
                <a:spcPts val="1800"/>
              </a:spcAft>
              <a:buClr>
                <a:srgbClr val="00588F"/>
              </a:buClr>
              <a:buFont typeface="Wingdings" panose="05000000000000000000" pitchFamily="2" charset="2"/>
              <a:buChar char="§"/>
              <a:tabLst>
                <a:tab pos="228600" algn="l"/>
              </a:tabLst>
            </a:pPr>
            <a:r>
              <a:rPr lang="en-US" sz="2400" b="1" dirty="0">
                <a:latin typeface="Times New Roman"/>
                <a:ea typeface="Roboto"/>
                <a:cs typeface="Times New Roman"/>
              </a:rPr>
              <a:t>Joint Employers:</a:t>
            </a:r>
            <a:r>
              <a:rPr lang="en-US" sz="2400" dirty="0">
                <a:latin typeface="Times New Roman"/>
                <a:ea typeface="Roboto"/>
                <a:cs typeface="Times New Roman"/>
              </a:rPr>
              <a:t> Complete a Section C.2 entry for each </a:t>
            </a:r>
            <a:r>
              <a:rPr lang="en-US" sz="2400" dirty="0">
                <a:solidFill>
                  <a:srgbClr val="000000"/>
                </a:solidFill>
                <a:latin typeface="Times New Roman"/>
                <a:ea typeface="Roboto"/>
                <a:cs typeface="Times New Roman"/>
              </a:rPr>
              <a:t>unique work location not listed on Form ETA-790A, Section C.</a:t>
            </a:r>
            <a:r>
              <a:rPr lang="en-US" sz="2400" dirty="0">
                <a:latin typeface="Times New Roman"/>
                <a:ea typeface="Roboto"/>
                <a:cs typeface="Times New Roman"/>
              </a:rPr>
              <a:t>  Estimated start and end dates are </a:t>
            </a:r>
            <a:r>
              <a:rPr lang="en-US" sz="2400" b="1" u="sng" dirty="0">
                <a:latin typeface="Times New Roman"/>
                <a:ea typeface="Roboto"/>
                <a:cs typeface="Times New Roman"/>
              </a:rPr>
              <a:t>not</a:t>
            </a:r>
            <a:r>
              <a:rPr lang="en-US" sz="2400" dirty="0">
                <a:latin typeface="Times New Roman"/>
                <a:ea typeface="Roboto"/>
                <a:cs typeface="Times New Roman"/>
              </a:rPr>
              <a:t> required to be entered for each work location.</a:t>
            </a:r>
          </a:p>
          <a:p>
            <a:pPr marL="800100" lvl="1" indent="-342900">
              <a:spcBef>
                <a:spcPts val="0"/>
              </a:spcBef>
              <a:spcAft>
                <a:spcPts val="1800"/>
              </a:spcAft>
              <a:buClr>
                <a:srgbClr val="00588F"/>
              </a:buClr>
              <a:buFont typeface="Wingdings,Sans-Serif" panose="05000000000000000000" pitchFamily="2" charset="2"/>
              <a:buChar char="§"/>
              <a:tabLst>
                <a:tab pos="228600" algn="l"/>
              </a:tabLst>
            </a:pPr>
            <a:r>
              <a:rPr lang="en-US" sz="2400" b="1" dirty="0">
                <a:latin typeface="Times New Roman"/>
                <a:ea typeface="Calibri" panose="020F0502020204030204" pitchFamily="34" charset="0"/>
                <a:cs typeface="Times New Roman"/>
              </a:rPr>
              <a:t>Association - Joint Employers: </a:t>
            </a:r>
            <a:r>
              <a:rPr lang="en-US" sz="2400" dirty="0">
                <a:latin typeface="Times New Roman"/>
                <a:ea typeface="Calibri" panose="020F0502020204030204" pitchFamily="34" charset="0"/>
                <a:cs typeface="Times New Roman"/>
              </a:rPr>
              <a:t>Complete a Section C.2 entry for each </a:t>
            </a:r>
            <a:r>
              <a:rPr lang="en-US" sz="2400" dirty="0">
                <a:solidFill>
                  <a:srgbClr val="000000"/>
                </a:solidFill>
                <a:latin typeface="Times New Roman"/>
                <a:ea typeface="Roboto"/>
                <a:cs typeface="Times New Roman"/>
              </a:rPr>
              <a:t>unique work location not listed on Form ETA-790A, Section C.</a:t>
            </a:r>
            <a:r>
              <a:rPr lang="en-US" sz="2400" dirty="0">
                <a:latin typeface="Times New Roman"/>
                <a:ea typeface="Calibri" panose="020F0502020204030204" pitchFamily="34" charset="0"/>
                <a:cs typeface="Times New Roman"/>
              </a:rPr>
              <a:t>  Estimated start and end dates </a:t>
            </a:r>
            <a:r>
              <a:rPr lang="en-US" sz="2400" b="1" u="sng" dirty="0">
                <a:latin typeface="Times New Roman"/>
                <a:ea typeface="Calibri" panose="020F0502020204030204" pitchFamily="34" charset="0"/>
                <a:cs typeface="Times New Roman"/>
              </a:rPr>
              <a:t>are required</a:t>
            </a:r>
            <a:r>
              <a:rPr lang="en-US" sz="2400" dirty="0">
                <a:latin typeface="Times New Roman"/>
                <a:ea typeface="Calibri" panose="020F0502020204030204" pitchFamily="34" charset="0"/>
                <a:cs typeface="Times New Roman"/>
              </a:rPr>
              <a:t> to be entered for each work location.</a:t>
            </a:r>
            <a:endParaRPr lang="en-US" sz="2400" dirty="0">
              <a:latin typeface="Times New Roman"/>
              <a:ea typeface="Roboto"/>
              <a:cs typeface="Times New Roman"/>
            </a:endParaRPr>
          </a:p>
          <a:p>
            <a:pPr marL="800100" lvl="1" indent="-342900">
              <a:spcBef>
                <a:spcPts val="0"/>
              </a:spcBef>
              <a:spcAft>
                <a:spcPts val="1800"/>
              </a:spcAft>
              <a:buClr>
                <a:srgbClr val="00588F"/>
              </a:buClr>
              <a:buFont typeface="Wingdings,Sans-Serif" panose="05000000000000000000" pitchFamily="2" charset="2"/>
              <a:buChar char="§"/>
              <a:tabLst>
                <a:tab pos="228600" algn="l"/>
              </a:tabLst>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Bef>
                <a:spcPts val="0"/>
              </a:spcBef>
              <a:spcAft>
                <a:spcPts val="1800"/>
              </a:spcAft>
              <a:buClr>
                <a:srgbClr val="00588F"/>
              </a:buClr>
              <a:buFont typeface="Wingdings,Sans-Serif" panose="05000000000000000000" pitchFamily="2" charset="2"/>
              <a:buChar char="§"/>
              <a:tabLst>
                <a:tab pos="22860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Bef>
                <a:spcPts val="0"/>
              </a:spcBef>
              <a:spcAft>
                <a:spcPts val="1800"/>
              </a:spcAft>
              <a:buClr>
                <a:srgbClr val="00588F"/>
              </a:buClr>
              <a:buFont typeface="Wingdings" panose="05000000000000000000" pitchFamily="2" charset="2"/>
              <a:buChar char="§"/>
              <a:tabLst>
                <a:tab pos="228600" algn="l"/>
              </a:tabLst>
            </a:pP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Bef>
                <a:spcPts val="0"/>
              </a:spcBef>
              <a:spcAft>
                <a:spcPts val="1800"/>
              </a:spcAft>
              <a:buFont typeface="Wingdings" panose="05000000000000000000" pitchFamily="2" charset="2"/>
              <a:buChar char="§"/>
              <a:tabLst>
                <a:tab pos="228600" algn="l"/>
              </a:tabLs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82739A0-22C3-DBAD-F71A-BF846AF0DADA}"/>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ETA-790/790A, Addendum B – C.2</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FC941724-7B9D-252D-3A8A-2E69F98395F9}"/>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3" name="Slide Number Placeholder 5">
            <a:extLst>
              <a:ext uri="{FF2B5EF4-FFF2-40B4-BE49-F238E27FC236}">
                <a16:creationId xmlns:a16="http://schemas.microsoft.com/office/drawing/2014/main" id="{B5E91DD5-B8B1-0504-C8E6-C8049552A176}"/>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18</a:t>
            </a:fld>
            <a:endParaRPr lang="en-US" sz="1200" dirty="0">
              <a:latin typeface="+mn-lt"/>
            </a:endParaRPr>
          </a:p>
        </p:txBody>
      </p:sp>
    </p:spTree>
    <p:extLst>
      <p:ext uri="{BB962C8B-B14F-4D97-AF65-F5344CB8AC3E}">
        <p14:creationId xmlns:p14="http://schemas.microsoft.com/office/powerpoint/2010/main" val="192449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91B17-F7AC-3417-4ED4-3E5C524D4605}"/>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B2E2187-F01C-8400-60AE-6CA17ABB8D08}"/>
              </a:ext>
            </a:extLst>
          </p:cNvPr>
          <p:cNvSpPr>
            <a:spLocks noGrp="1"/>
          </p:cNvSpPr>
          <p:nvPr>
            <p:ph idx="1"/>
          </p:nvPr>
        </p:nvSpPr>
        <p:spPr>
          <a:xfrm>
            <a:off x="0" y="1959961"/>
            <a:ext cx="11439525" cy="2938077"/>
          </a:xfrm>
        </p:spPr>
        <p:txBody>
          <a:bodyPr vert="horz" lIns="91440" tIns="45720" rIns="91440" bIns="45720" rtlCol="0" anchor="t">
            <a:noAutofit/>
          </a:bodyPr>
          <a:lstStyle/>
          <a:p>
            <a:pPr marL="800100" lvl="1" indent="-342900">
              <a:spcBef>
                <a:spcPts val="0"/>
              </a:spcBef>
              <a:spcAft>
                <a:spcPts val="1800"/>
              </a:spcAft>
              <a:buClr>
                <a:srgbClr val="00588F"/>
              </a:buClr>
              <a:buFont typeface="Wingdings" panose="05000000000000000000" pitchFamily="2" charset="2"/>
              <a:buChar char="§"/>
              <a:tabLst>
                <a:tab pos="228600" algn="l"/>
              </a:tabLst>
            </a:pPr>
            <a:r>
              <a:rPr lang="en-US" sz="2400" b="1" dirty="0">
                <a:latin typeface="Times New Roman"/>
                <a:ea typeface="Roboto"/>
                <a:cs typeface="Times New Roman"/>
              </a:rPr>
              <a:t>Item 3 – Crop and Agricultural Activity: </a:t>
            </a:r>
            <a:r>
              <a:rPr lang="en-US" sz="2400" dirty="0">
                <a:latin typeface="Times New Roman"/>
                <a:ea typeface="+mn-lt"/>
                <a:cs typeface="+mn-lt"/>
              </a:rPr>
              <a:t>This information is a new requirement for each additional work location.  </a:t>
            </a:r>
            <a:endParaRPr lang="en-US" sz="2400" dirty="0">
              <a:latin typeface="Times New Roman"/>
              <a:ea typeface="Roboto"/>
              <a:cs typeface="Times New Roman"/>
            </a:endParaRPr>
          </a:p>
          <a:p>
            <a:pPr marL="1028700" lvl="2" indent="-285750">
              <a:spcBef>
                <a:spcPts val="0"/>
              </a:spcBef>
              <a:spcAft>
                <a:spcPts val="1800"/>
              </a:spcAft>
              <a:buClr>
                <a:srgbClr val="00588F"/>
              </a:buClr>
              <a:buFont typeface="Wingdings" panose="05000000000000000000" pitchFamily="2" charset="2"/>
              <a:buChar char="§"/>
              <a:tabLst>
                <a:tab pos="228600" algn="l"/>
              </a:tabLst>
            </a:pPr>
            <a:r>
              <a:rPr lang="en-US" sz="2200" dirty="0">
                <a:latin typeface="Times New Roman"/>
                <a:ea typeface="Calibri" panose="020F0502020204030204" pitchFamily="34" charset="0"/>
                <a:cs typeface="Arial"/>
              </a:rPr>
              <a:t>FLAG will provide a standard statement to be inserted if the same activities as described in the job description details will be performed.</a:t>
            </a:r>
            <a:endParaRPr lang="en-US" sz="2200" dirty="0">
              <a:latin typeface="Times New Roman" panose="02020603050405020304" pitchFamily="18" charset="0"/>
              <a:ea typeface="Calibri" panose="020F0502020204030204" pitchFamily="34" charset="0"/>
              <a:cs typeface="Arial"/>
            </a:endParaRPr>
          </a:p>
          <a:p>
            <a:pPr marL="1028700" lvl="2" indent="-285750">
              <a:spcBef>
                <a:spcPts val="0"/>
              </a:spcBef>
              <a:spcAft>
                <a:spcPts val="1800"/>
              </a:spcAft>
              <a:buClr>
                <a:srgbClr val="00588F"/>
              </a:buClr>
              <a:buFont typeface="Wingdings" panose="05000000000000000000" pitchFamily="2" charset="2"/>
              <a:buChar char="§"/>
              <a:tabLst>
                <a:tab pos="228600" algn="l"/>
              </a:tabLst>
            </a:pPr>
            <a:r>
              <a:rPr lang="en-US" sz="2200" dirty="0">
                <a:latin typeface="Times New Roman"/>
                <a:ea typeface="Calibri" panose="020F0502020204030204" pitchFamily="34" charset="0"/>
                <a:cs typeface="Arial"/>
              </a:rPr>
              <a:t>If an Addendum A was created, FLAG will provide a dropdown menu option of internally generated crop IDs that can be selected for a specific worksite.   </a:t>
            </a:r>
            <a:endParaRPr lang="en-US" sz="2200" dirty="0">
              <a:latin typeface="Times New Roman" panose="02020603050405020304" pitchFamily="18" charset="0"/>
              <a:ea typeface="Calibri" panose="020F0502020204030204" pitchFamily="34" charset="0"/>
              <a:cs typeface="Arial"/>
            </a:endParaRPr>
          </a:p>
          <a:p>
            <a:pPr marL="800100" lvl="1" indent="-342900">
              <a:spcBef>
                <a:spcPts val="0"/>
              </a:spcBef>
              <a:spcAft>
                <a:spcPts val="1800"/>
              </a:spcAft>
              <a:buClr>
                <a:srgbClr val="00588F"/>
              </a:buClr>
              <a:buFont typeface="Wingdings,Sans-Serif" panose="05000000000000000000" pitchFamily="2" charset="2"/>
              <a:buChar char="§"/>
              <a:tabLst>
                <a:tab pos="228600" algn="l"/>
              </a:tabLst>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Bef>
                <a:spcPts val="0"/>
              </a:spcBef>
              <a:spcAft>
                <a:spcPts val="1800"/>
              </a:spcAft>
              <a:buClr>
                <a:srgbClr val="00588F"/>
              </a:buClr>
              <a:buFont typeface="Wingdings,Sans-Serif" panose="05000000000000000000" pitchFamily="2" charset="2"/>
              <a:buChar char="§"/>
              <a:tabLst>
                <a:tab pos="22860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Bef>
                <a:spcPts val="0"/>
              </a:spcBef>
              <a:spcAft>
                <a:spcPts val="1800"/>
              </a:spcAft>
              <a:buClr>
                <a:srgbClr val="00588F"/>
              </a:buClr>
              <a:buFont typeface="Wingdings" panose="05000000000000000000" pitchFamily="2" charset="2"/>
              <a:buChar char="§"/>
              <a:tabLst>
                <a:tab pos="228600" algn="l"/>
              </a:tabLst>
            </a:pP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Bef>
                <a:spcPts val="0"/>
              </a:spcBef>
              <a:spcAft>
                <a:spcPts val="1800"/>
              </a:spcAft>
              <a:buFont typeface="Wingdings" panose="05000000000000000000" pitchFamily="2" charset="2"/>
              <a:buChar char="§"/>
              <a:tabLst>
                <a:tab pos="228600" algn="l"/>
              </a:tabLs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7B2C988-292A-DB90-44C8-99FE88423A24}"/>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ETA-790/790A, Addendum B – C.2</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411D2E94-0450-803E-0316-B36797EF50E6}"/>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AF0AEB7F-585F-184E-C4EC-5BAD1F2AB486}"/>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19</a:t>
            </a:fld>
            <a:endParaRPr lang="en-US" sz="1200" dirty="0">
              <a:latin typeface="+mn-lt"/>
            </a:endParaRPr>
          </a:p>
        </p:txBody>
      </p:sp>
    </p:spTree>
    <p:extLst>
      <p:ext uri="{BB962C8B-B14F-4D97-AF65-F5344CB8AC3E}">
        <p14:creationId xmlns:p14="http://schemas.microsoft.com/office/powerpoint/2010/main" val="90039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0C97375-BFB9-5061-E621-7590D74AF609}"/>
              </a:ext>
            </a:extLst>
          </p:cNvPr>
          <p:cNvSpPr txBox="1">
            <a:spLocks/>
          </p:cNvSpPr>
          <p:nvPr/>
        </p:nvSpPr>
        <p:spPr>
          <a:xfrm>
            <a:off x="178019" y="99950"/>
            <a:ext cx="10584573" cy="102820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spcBef>
                <a:spcPts val="600"/>
              </a:spcBef>
              <a:spcAft>
                <a:spcPts val="600"/>
              </a:spcAft>
              <a:defRPr/>
            </a:pPr>
            <a:r>
              <a:rPr lang="en-US" altLang="en-US">
                <a:solidFill>
                  <a:schemeClr val="bg1"/>
                </a:solidFill>
                <a:latin typeface="Times New Roman"/>
                <a:cs typeface="Times New Roman"/>
              </a:rPr>
              <a:t>DISCLAIMER</a:t>
            </a:r>
            <a:endParaRPr lang="en-US" altLang="en-US" sz="4400">
              <a:solidFill>
                <a:schemeClr val="bg1"/>
              </a:solidFill>
              <a:latin typeface="Times New Roman"/>
              <a:cs typeface="Times New Roman"/>
            </a:endParaRPr>
          </a:p>
        </p:txBody>
      </p:sp>
      <p:pic>
        <p:nvPicPr>
          <p:cNvPr id="9" name="Picture 8">
            <a:extLst>
              <a:ext uri="{FF2B5EF4-FFF2-40B4-BE49-F238E27FC236}">
                <a16:creationId xmlns:a16="http://schemas.microsoft.com/office/drawing/2014/main" id="{368A9846-DCFF-AFE4-18FA-A8D30611C3B3}"/>
              </a:ext>
            </a:extLst>
          </p:cNvPr>
          <p:cNvPicPr>
            <a:picLocks noChangeAspect="1"/>
          </p:cNvPicPr>
          <p:nvPr/>
        </p:nvPicPr>
        <p:blipFill>
          <a:blip r:embed="rId2"/>
          <a:stretch>
            <a:fillRect/>
          </a:stretch>
        </p:blipFill>
        <p:spPr>
          <a:xfrm>
            <a:off x="0" y="1510020"/>
            <a:ext cx="12192000" cy="4224646"/>
          </a:xfrm>
          <a:prstGeom prst="rect">
            <a:avLst/>
          </a:prstGeom>
        </p:spPr>
      </p:pic>
      <p:sp>
        <p:nvSpPr>
          <p:cNvPr id="2" name="Footer Placeholder 4">
            <a:extLst>
              <a:ext uri="{FF2B5EF4-FFF2-40B4-BE49-F238E27FC236}">
                <a16:creationId xmlns:a16="http://schemas.microsoft.com/office/drawing/2014/main" id="{D64ABF82-61E2-E1CF-6366-689588C7C71D}"/>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3" name="Slide Number Placeholder 5">
            <a:extLst>
              <a:ext uri="{FF2B5EF4-FFF2-40B4-BE49-F238E27FC236}">
                <a16:creationId xmlns:a16="http://schemas.microsoft.com/office/drawing/2014/main" id="{B4FE040B-EF25-C92A-3EE4-5F5054E230F7}"/>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2</a:t>
            </a:fld>
            <a:endParaRPr lang="en-US" sz="1200" dirty="0">
              <a:latin typeface="+mn-lt"/>
            </a:endParaRPr>
          </a:p>
        </p:txBody>
      </p:sp>
    </p:spTree>
    <p:extLst>
      <p:ext uri="{BB962C8B-B14F-4D97-AF65-F5344CB8AC3E}">
        <p14:creationId xmlns:p14="http://schemas.microsoft.com/office/powerpoint/2010/main" val="219192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4271D-FF18-CC30-530D-AD74046490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F4A05-4720-502C-B084-751E9DCC022F}"/>
              </a:ext>
            </a:extLst>
          </p:cNvPr>
          <p:cNvSpPr>
            <a:spLocks noGrp="1"/>
          </p:cNvSpPr>
          <p:nvPr>
            <p:ph idx="1"/>
          </p:nvPr>
        </p:nvSpPr>
        <p:spPr>
          <a:xfrm>
            <a:off x="505087" y="1639614"/>
            <a:ext cx="10658474" cy="4297777"/>
          </a:xfrm>
        </p:spPr>
        <p:txBody>
          <a:bodyPr vert="horz" lIns="91440" tIns="45720" rIns="91440" bIns="45720" rtlCol="0" anchor="t">
            <a:normAutofit/>
          </a:bodyPr>
          <a:lstStyle/>
          <a:p>
            <a:pPr>
              <a:buFont typeface="Wingdings" panose="05000000000000000000" pitchFamily="2" charset="2"/>
              <a:buChar char="§"/>
            </a:pPr>
            <a:r>
              <a:rPr lang="en-US" sz="2400" dirty="0">
                <a:latin typeface="Times New Roman"/>
                <a:cs typeface="Times New Roman"/>
              </a:rPr>
              <a:t>Section E is now a list of five (5) material terms and conditions that will require the completion of </a:t>
            </a:r>
            <a:r>
              <a:rPr lang="en-US" sz="2400" u="sng" dirty="0">
                <a:latin typeface="Times New Roman"/>
                <a:cs typeface="Times New Roman"/>
              </a:rPr>
              <a:t>only</a:t>
            </a:r>
            <a:r>
              <a:rPr lang="en-US" sz="2400" dirty="0">
                <a:latin typeface="Times New Roman"/>
                <a:cs typeface="Times New Roman"/>
              </a:rPr>
              <a:t> one (1) </a:t>
            </a:r>
            <a:r>
              <a:rPr lang="en-US" sz="2400" b="1" dirty="0">
                <a:latin typeface="Times New Roman"/>
                <a:cs typeface="Times New Roman"/>
              </a:rPr>
              <a:t>Addendum C</a:t>
            </a:r>
            <a:r>
              <a:rPr lang="en-US" sz="2400" dirty="0">
                <a:latin typeface="Times New Roman"/>
                <a:cs typeface="Times New Roman"/>
              </a:rPr>
              <a:t>.</a:t>
            </a:r>
          </a:p>
          <a:p>
            <a:pPr>
              <a:buClr>
                <a:srgbClr val="00588F"/>
              </a:buClr>
              <a:buFont typeface="Wingdings" panose="05000000000000000000" pitchFamily="2" charset="2"/>
              <a:buChar char="§"/>
            </a:pPr>
            <a:endParaRPr lang="en-US" sz="2400" dirty="0">
              <a:latin typeface="Times New Roman"/>
              <a:ea typeface="Times New Roman" panose="02020603050405020304" pitchFamily="18" charset="0"/>
              <a:cs typeface="Times New Roman"/>
            </a:endParaRPr>
          </a:p>
          <a:p>
            <a:pPr>
              <a:buClr>
                <a:srgbClr val="00588F"/>
              </a:buClr>
              <a:buFont typeface="Wingdings" panose="05000000000000000000" pitchFamily="2" charset="2"/>
              <a:buChar char="§"/>
            </a:pPr>
            <a:endParaRPr lang="en-US" sz="2400" dirty="0">
              <a:effectLst/>
              <a:highlight>
                <a:srgbClr val="FFFF00"/>
              </a:highlight>
              <a:latin typeface="Times New Roman"/>
              <a:ea typeface="Times New Roman" panose="02020603050405020304" pitchFamily="18" charset="0"/>
              <a:cs typeface="Times New Roman"/>
            </a:endParaRP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3FA7229-4055-14A8-1954-7D735B0BCE9D}"/>
                  </a:ext>
                </a:extLst>
              </p14:cNvPr>
              <p14:cNvContentPartPr/>
              <p14:nvPr/>
            </p14:nvContentPartPr>
            <p14:xfrm>
              <a:off x="5371755" y="4768020"/>
              <a:ext cx="360" cy="3960"/>
            </p14:xfrm>
          </p:contentPart>
        </mc:Choice>
        <mc:Fallback xmlns="">
          <p:pic>
            <p:nvPicPr>
              <p:cNvPr id="8" name="Ink 7">
                <a:extLst>
                  <a:ext uri="{FF2B5EF4-FFF2-40B4-BE49-F238E27FC236}">
                    <a16:creationId xmlns:a16="http://schemas.microsoft.com/office/drawing/2014/main" id="{B3FA7229-4055-14A8-1954-7D735B0BCE9D}"/>
                  </a:ext>
                </a:extLst>
              </p:cNvPr>
              <p:cNvPicPr/>
              <p:nvPr/>
            </p:nvPicPr>
            <p:blipFill>
              <a:blip r:embed="rId5"/>
              <a:stretch>
                <a:fillRect/>
              </a:stretch>
            </p:blipFill>
            <p:spPr>
              <a:xfrm>
                <a:off x="5317755" y="4660020"/>
                <a:ext cx="108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1900BC22-2E66-0C81-51C5-708A3AA514F7}"/>
                  </a:ext>
                </a:extLst>
              </p14:cNvPr>
              <p14:cNvContentPartPr/>
              <p14:nvPr/>
            </p14:nvContentPartPr>
            <p14:xfrm>
              <a:off x="3648075" y="3924180"/>
              <a:ext cx="360" cy="360"/>
            </p14:xfrm>
          </p:contentPart>
        </mc:Choice>
        <mc:Fallback xmlns="">
          <p:pic>
            <p:nvPicPr>
              <p:cNvPr id="10" name="Ink 9">
                <a:extLst>
                  <a:ext uri="{FF2B5EF4-FFF2-40B4-BE49-F238E27FC236}">
                    <a16:creationId xmlns:a16="http://schemas.microsoft.com/office/drawing/2014/main" id="{1900BC22-2E66-0C81-51C5-708A3AA514F7}"/>
                  </a:ext>
                </a:extLst>
              </p:cNvPr>
              <p:cNvPicPr/>
              <p:nvPr/>
            </p:nvPicPr>
            <p:blipFill>
              <a:blip r:embed="rId7"/>
              <a:stretch>
                <a:fillRect/>
              </a:stretch>
            </p:blipFill>
            <p:spPr>
              <a:xfrm>
                <a:off x="3594075" y="3816180"/>
                <a:ext cx="108000" cy="216000"/>
              </a:xfrm>
              <a:prstGeom prst="rect">
                <a:avLst/>
              </a:prstGeom>
            </p:spPr>
          </p:pic>
        </mc:Fallback>
      </mc:AlternateContent>
      <p:sp>
        <p:nvSpPr>
          <p:cNvPr id="5" name="TextBox 4">
            <a:extLst>
              <a:ext uri="{FF2B5EF4-FFF2-40B4-BE49-F238E27FC236}">
                <a16:creationId xmlns:a16="http://schemas.microsoft.com/office/drawing/2014/main" id="{B31AD233-5F2C-36E5-574E-FF26646F540C}"/>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ETA-790/790A, Section E</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BBBBCBA1-1312-E2DD-DF73-8903EBA18122}"/>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F81DF246-BB23-4011-F7B1-D22BF5765168}"/>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20</a:t>
            </a:fld>
            <a:endParaRPr lang="en-US" sz="1200" dirty="0">
              <a:latin typeface="+mn-lt"/>
            </a:endParaRPr>
          </a:p>
        </p:txBody>
      </p:sp>
      <p:pic>
        <p:nvPicPr>
          <p:cNvPr id="6" name="Picture 5" descr="Graphical user interface, text, application&#10;&#10;Description automatically generated">
            <a:extLst>
              <a:ext uri="{FF2B5EF4-FFF2-40B4-BE49-F238E27FC236}">
                <a16:creationId xmlns:a16="http://schemas.microsoft.com/office/drawing/2014/main" id="{BE3E2CDF-5546-EBFF-7872-5E2E121E2346}"/>
              </a:ext>
            </a:extLst>
          </p:cNvPr>
          <p:cNvPicPr>
            <a:picLocks noChangeAspect="1"/>
          </p:cNvPicPr>
          <p:nvPr/>
        </p:nvPicPr>
        <p:blipFill rotWithShape="1">
          <a:blip r:embed="rId8"/>
          <a:srcRect l="17522" t="48636" r="18910" b="6594"/>
          <a:stretch/>
        </p:blipFill>
        <p:spPr bwMode="auto">
          <a:xfrm>
            <a:off x="704194" y="2659117"/>
            <a:ext cx="10583916" cy="31110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667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4271D-FF18-CC30-530D-AD74046490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F4A05-4720-502C-B084-751E9DCC022F}"/>
              </a:ext>
            </a:extLst>
          </p:cNvPr>
          <p:cNvSpPr>
            <a:spLocks noGrp="1"/>
          </p:cNvSpPr>
          <p:nvPr>
            <p:ph idx="1"/>
          </p:nvPr>
        </p:nvSpPr>
        <p:spPr>
          <a:xfrm>
            <a:off x="533401" y="1981201"/>
            <a:ext cx="10658474" cy="4121216"/>
          </a:xfrm>
        </p:spPr>
        <p:txBody>
          <a:bodyPr vert="horz" lIns="91440" tIns="45720" rIns="91440" bIns="45720" rtlCol="0" anchor="t">
            <a:normAutofit/>
          </a:bodyPr>
          <a:lstStyle/>
          <a:p>
            <a:pPr marL="0" indent="0">
              <a:buNone/>
            </a:pPr>
            <a:endParaRPr lang="en-US" sz="2400">
              <a:latin typeface="Times New Roman"/>
              <a:cs typeface="Times New Roman"/>
            </a:endParaRPr>
          </a:p>
          <a:p>
            <a:pPr>
              <a:buClr>
                <a:srgbClr val="00588F"/>
              </a:buClr>
              <a:buFont typeface="Wingdings" panose="05000000000000000000" pitchFamily="2" charset="2"/>
              <a:buChar char="§"/>
            </a:pPr>
            <a:endParaRPr lang="en-US" sz="2400">
              <a:latin typeface="Times New Roman"/>
              <a:ea typeface="Times New Roman" panose="02020603050405020304" pitchFamily="18" charset="0"/>
              <a:cs typeface="Times New Roman"/>
            </a:endParaRPr>
          </a:p>
          <a:p>
            <a:pPr>
              <a:buClr>
                <a:srgbClr val="00588F"/>
              </a:buClr>
              <a:buFont typeface="Wingdings" panose="05000000000000000000" pitchFamily="2" charset="2"/>
              <a:buChar char="§"/>
            </a:pPr>
            <a:endParaRPr lang="en-US" sz="2400">
              <a:effectLst/>
              <a:latin typeface="Times New Roman" panose="02020603050405020304" pitchFamily="18" charset="0"/>
              <a:ea typeface="Times New Roman" panose="02020603050405020304" pitchFamily="18" charset="0"/>
              <a:cs typeface="Times New Roman"/>
            </a:endParaRPr>
          </a:p>
          <a:p>
            <a:pPr>
              <a:buClr>
                <a:srgbClr val="00588F"/>
              </a:buClr>
              <a:buFont typeface="Wingdings" panose="05000000000000000000" pitchFamily="2" charset="2"/>
              <a:buChar char="§"/>
            </a:pPr>
            <a:endParaRPr lang="en-US" sz="2400">
              <a:highlight>
                <a:srgbClr val="FFFF00"/>
              </a:highlight>
              <a:latin typeface="Times New Roman" panose="02020603050405020304" pitchFamily="18" charset="0"/>
              <a:ea typeface="Times New Roman" panose="02020603050405020304" pitchFamily="18" charset="0"/>
              <a:cs typeface="Times New Roman"/>
            </a:endParaRP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3FA7229-4055-14A8-1954-7D735B0BCE9D}"/>
                  </a:ext>
                </a:extLst>
              </p14:cNvPr>
              <p14:cNvContentPartPr/>
              <p14:nvPr/>
            </p14:nvContentPartPr>
            <p14:xfrm>
              <a:off x="5371755" y="4768020"/>
              <a:ext cx="360" cy="3960"/>
            </p14:xfrm>
          </p:contentPart>
        </mc:Choice>
        <mc:Fallback xmlns="">
          <p:pic>
            <p:nvPicPr>
              <p:cNvPr id="8" name="Ink 7">
                <a:extLst>
                  <a:ext uri="{FF2B5EF4-FFF2-40B4-BE49-F238E27FC236}">
                    <a16:creationId xmlns:a16="http://schemas.microsoft.com/office/drawing/2014/main" id="{B3FA7229-4055-14A8-1954-7D735B0BCE9D}"/>
                  </a:ext>
                </a:extLst>
              </p:cNvPr>
              <p:cNvPicPr/>
              <p:nvPr/>
            </p:nvPicPr>
            <p:blipFill>
              <a:blip r:embed="rId4"/>
              <a:stretch>
                <a:fillRect/>
              </a:stretch>
            </p:blipFill>
            <p:spPr>
              <a:xfrm>
                <a:off x="5317755" y="4660020"/>
                <a:ext cx="108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1900BC22-2E66-0C81-51C5-708A3AA514F7}"/>
                  </a:ext>
                </a:extLst>
              </p14:cNvPr>
              <p14:cNvContentPartPr/>
              <p14:nvPr/>
            </p14:nvContentPartPr>
            <p14:xfrm>
              <a:off x="3648075" y="3924180"/>
              <a:ext cx="360" cy="360"/>
            </p14:xfrm>
          </p:contentPart>
        </mc:Choice>
        <mc:Fallback xmlns="">
          <p:pic>
            <p:nvPicPr>
              <p:cNvPr id="10" name="Ink 9">
                <a:extLst>
                  <a:ext uri="{FF2B5EF4-FFF2-40B4-BE49-F238E27FC236}">
                    <a16:creationId xmlns:a16="http://schemas.microsoft.com/office/drawing/2014/main" id="{1900BC22-2E66-0C81-51C5-708A3AA514F7}"/>
                  </a:ext>
                </a:extLst>
              </p:cNvPr>
              <p:cNvPicPr/>
              <p:nvPr/>
            </p:nvPicPr>
            <p:blipFill>
              <a:blip r:embed="rId6"/>
              <a:stretch>
                <a:fillRect/>
              </a:stretch>
            </p:blipFill>
            <p:spPr>
              <a:xfrm>
                <a:off x="3594075" y="3816180"/>
                <a:ext cx="108000" cy="216000"/>
              </a:xfrm>
              <a:prstGeom prst="rect">
                <a:avLst/>
              </a:prstGeom>
            </p:spPr>
          </p:pic>
        </mc:Fallback>
      </mc:AlternateContent>
      <p:pic>
        <p:nvPicPr>
          <p:cNvPr id="11" name="Picture 10" descr="A close-up of a text">
            <a:extLst>
              <a:ext uri="{FF2B5EF4-FFF2-40B4-BE49-F238E27FC236}">
                <a16:creationId xmlns:a16="http://schemas.microsoft.com/office/drawing/2014/main" id="{A83ACAF4-F942-9ACA-BF02-B45D2769EF2D}"/>
              </a:ext>
            </a:extLst>
          </p:cNvPr>
          <p:cNvPicPr>
            <a:picLocks noChangeAspect="1"/>
          </p:cNvPicPr>
          <p:nvPr/>
        </p:nvPicPr>
        <p:blipFill>
          <a:blip r:embed="rId7"/>
          <a:stretch>
            <a:fillRect/>
          </a:stretch>
        </p:blipFill>
        <p:spPr>
          <a:xfrm>
            <a:off x="1075273" y="1941867"/>
            <a:ext cx="8459747" cy="2285532"/>
          </a:xfrm>
          <a:prstGeom prst="rect">
            <a:avLst/>
          </a:prstGeom>
        </p:spPr>
      </p:pic>
      <p:sp>
        <p:nvSpPr>
          <p:cNvPr id="5" name="TextBox 4">
            <a:extLst>
              <a:ext uri="{FF2B5EF4-FFF2-40B4-BE49-F238E27FC236}">
                <a16:creationId xmlns:a16="http://schemas.microsoft.com/office/drawing/2014/main" id="{FE3A1D16-7DCC-4272-8EF8-B8C34F370C64}"/>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ETA-790/790A, Addendum C</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5F2B43D4-5657-24F6-B7F0-A1FFC411CCCE}"/>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6436A8D3-4BED-63B7-DAA9-5109377D79BB}"/>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21</a:t>
            </a:fld>
            <a:endParaRPr lang="en-US" sz="1200" dirty="0">
              <a:latin typeface="+mn-lt"/>
            </a:endParaRPr>
          </a:p>
        </p:txBody>
      </p:sp>
      <p:sp>
        <p:nvSpPr>
          <p:cNvPr id="7" name="TextBox 6">
            <a:extLst>
              <a:ext uri="{FF2B5EF4-FFF2-40B4-BE49-F238E27FC236}">
                <a16:creationId xmlns:a16="http://schemas.microsoft.com/office/drawing/2014/main" id="{3714C8F6-80D3-78B7-5D20-909A974FD30D}"/>
              </a:ext>
            </a:extLst>
          </p:cNvPr>
          <p:cNvSpPr txBox="1"/>
          <p:nvPr/>
        </p:nvSpPr>
        <p:spPr>
          <a:xfrm>
            <a:off x="1000125" y="4487792"/>
            <a:ext cx="9457668" cy="1292662"/>
          </a:xfrm>
          <a:prstGeom prst="rect">
            <a:avLst/>
          </a:prstGeom>
          <a:noFill/>
        </p:spPr>
        <p:txBody>
          <a:bodyPr wrap="square" rtlCol="0">
            <a:spAutoFit/>
          </a:bodyPr>
          <a:lstStyle/>
          <a:p>
            <a:r>
              <a:rPr lang="en-US" sz="2000" dirty="0">
                <a:solidFill>
                  <a:srgbClr val="000000"/>
                </a:solidFill>
                <a:highlight>
                  <a:srgbClr val="FFFFCC"/>
                </a:highlight>
                <a:latin typeface="Times New Roman"/>
                <a:ea typeface="Roboto"/>
                <a:cs typeface="Times New Roman"/>
              </a:rPr>
              <a:t>The Addendum C contains a large free text area, and the space has now increased from allowing 3,500 characters to 5,000. An Addendum C narrative is to be specific in describing details that pertain to a material term or condition on an ETA Form section/item.</a:t>
            </a:r>
          </a:p>
          <a:p>
            <a:endParaRPr lang="en-US" dirty="0"/>
          </a:p>
        </p:txBody>
      </p:sp>
    </p:spTree>
    <p:extLst>
      <p:ext uri="{BB962C8B-B14F-4D97-AF65-F5344CB8AC3E}">
        <p14:creationId xmlns:p14="http://schemas.microsoft.com/office/powerpoint/2010/main" val="1204909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4271D-FF18-CC30-530D-AD74046490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F4A05-4720-502C-B084-751E9DCC022F}"/>
              </a:ext>
            </a:extLst>
          </p:cNvPr>
          <p:cNvSpPr>
            <a:spLocks noGrp="1"/>
          </p:cNvSpPr>
          <p:nvPr>
            <p:ph idx="1"/>
          </p:nvPr>
        </p:nvSpPr>
        <p:spPr>
          <a:xfrm>
            <a:off x="533401" y="1870841"/>
            <a:ext cx="10658474" cy="4231576"/>
          </a:xfrm>
        </p:spPr>
        <p:txBody>
          <a:bodyPr vert="horz" lIns="91440" tIns="45720" rIns="91440" bIns="45720" rtlCol="0" anchor="t">
            <a:normAutofit/>
          </a:bodyPr>
          <a:lstStyle/>
          <a:p>
            <a:pPr lvl="1" indent="0">
              <a:spcBef>
                <a:spcPts val="0"/>
              </a:spcBef>
              <a:spcAft>
                <a:spcPts val="1800"/>
              </a:spcAft>
              <a:buClr>
                <a:srgbClr val="00588F"/>
              </a:buClr>
              <a:buNone/>
              <a:tabLst>
                <a:tab pos="228600" algn="l"/>
              </a:tabLst>
            </a:pPr>
            <a:r>
              <a:rPr lang="en-US" sz="2400" b="1" dirty="0">
                <a:solidFill>
                  <a:srgbClr val="000000"/>
                </a:solidFill>
                <a:highlight>
                  <a:srgbClr val="FFFFCC"/>
                </a:highlight>
                <a:latin typeface="Times New Roman"/>
                <a:ea typeface="Roboto"/>
                <a:cs typeface="Times New Roman"/>
              </a:rPr>
              <a:t>Item A.8a - Job Duties &amp; B.6 - Job Qualifications/Requirements </a:t>
            </a:r>
            <a:r>
              <a:rPr lang="en-US" sz="2400" dirty="0">
                <a:solidFill>
                  <a:srgbClr val="000000"/>
                </a:solidFill>
                <a:highlight>
                  <a:srgbClr val="FFFFCC"/>
                </a:highlight>
                <a:latin typeface="Times New Roman"/>
                <a:ea typeface="Roboto"/>
                <a:cs typeface="Times New Roman"/>
              </a:rPr>
              <a:t>require there to be written details on the ETA-790A form section.  At least 80% of the allowable character limit must be utilized before an Addendum C can be created for the specific form item.</a:t>
            </a:r>
          </a:p>
          <a:p>
            <a:pPr>
              <a:buClr>
                <a:srgbClr val="00588F"/>
              </a:buClr>
              <a:buFont typeface="Wingdings" panose="05000000000000000000" pitchFamily="2" charset="2"/>
              <a:buChar char="§"/>
            </a:pPr>
            <a:endParaRPr lang="en-US" sz="2400" dirty="0">
              <a:effectLst/>
              <a:latin typeface="Times New Roman" panose="02020603050405020304" pitchFamily="18" charset="0"/>
              <a:ea typeface="Times New Roman" panose="02020603050405020304" pitchFamily="18" charset="0"/>
              <a:cs typeface="Times New Roman"/>
            </a:endParaRPr>
          </a:p>
          <a:p>
            <a:pPr>
              <a:buClr>
                <a:srgbClr val="00588F"/>
              </a:buClr>
              <a:buFont typeface="Wingdings" panose="05000000000000000000" pitchFamily="2" charset="2"/>
              <a:buChar char="§"/>
            </a:pPr>
            <a:endParaRPr lang="en-US" sz="2400" dirty="0">
              <a:highlight>
                <a:srgbClr val="FFFF00"/>
              </a:highlight>
              <a:latin typeface="Times New Roman" panose="02020603050405020304" pitchFamily="18" charset="0"/>
              <a:ea typeface="Times New Roman" panose="02020603050405020304" pitchFamily="18" charset="0"/>
              <a:cs typeface="Times New Roman"/>
            </a:endParaRP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3FA7229-4055-14A8-1954-7D735B0BCE9D}"/>
                  </a:ext>
                </a:extLst>
              </p14:cNvPr>
              <p14:cNvContentPartPr/>
              <p14:nvPr/>
            </p14:nvContentPartPr>
            <p14:xfrm>
              <a:off x="5371755" y="4768020"/>
              <a:ext cx="360" cy="3960"/>
            </p14:xfrm>
          </p:contentPart>
        </mc:Choice>
        <mc:Fallback xmlns="">
          <p:pic>
            <p:nvPicPr>
              <p:cNvPr id="8" name="Ink 7">
                <a:extLst>
                  <a:ext uri="{FF2B5EF4-FFF2-40B4-BE49-F238E27FC236}">
                    <a16:creationId xmlns:a16="http://schemas.microsoft.com/office/drawing/2014/main" id="{B3FA7229-4055-14A8-1954-7D735B0BCE9D}"/>
                  </a:ext>
                </a:extLst>
              </p:cNvPr>
              <p:cNvPicPr/>
              <p:nvPr/>
            </p:nvPicPr>
            <p:blipFill>
              <a:blip r:embed="rId5"/>
              <a:stretch>
                <a:fillRect/>
              </a:stretch>
            </p:blipFill>
            <p:spPr>
              <a:xfrm>
                <a:off x="5317755" y="4660020"/>
                <a:ext cx="108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1900BC22-2E66-0C81-51C5-708A3AA514F7}"/>
                  </a:ext>
                </a:extLst>
              </p14:cNvPr>
              <p14:cNvContentPartPr/>
              <p14:nvPr/>
            </p14:nvContentPartPr>
            <p14:xfrm>
              <a:off x="3648075" y="3924180"/>
              <a:ext cx="360" cy="360"/>
            </p14:xfrm>
          </p:contentPart>
        </mc:Choice>
        <mc:Fallback xmlns="">
          <p:pic>
            <p:nvPicPr>
              <p:cNvPr id="10" name="Ink 9">
                <a:extLst>
                  <a:ext uri="{FF2B5EF4-FFF2-40B4-BE49-F238E27FC236}">
                    <a16:creationId xmlns:a16="http://schemas.microsoft.com/office/drawing/2014/main" id="{1900BC22-2E66-0C81-51C5-708A3AA514F7}"/>
                  </a:ext>
                </a:extLst>
              </p:cNvPr>
              <p:cNvPicPr/>
              <p:nvPr/>
            </p:nvPicPr>
            <p:blipFill>
              <a:blip r:embed="rId7"/>
              <a:stretch>
                <a:fillRect/>
              </a:stretch>
            </p:blipFill>
            <p:spPr>
              <a:xfrm>
                <a:off x="3594075" y="3816180"/>
                <a:ext cx="108000" cy="216000"/>
              </a:xfrm>
              <a:prstGeom prst="rect">
                <a:avLst/>
              </a:prstGeom>
            </p:spPr>
          </p:pic>
        </mc:Fallback>
      </mc:AlternateContent>
      <p:pic>
        <p:nvPicPr>
          <p:cNvPr id="9" name="Picture 8">
            <a:extLst>
              <a:ext uri="{FF2B5EF4-FFF2-40B4-BE49-F238E27FC236}">
                <a16:creationId xmlns:a16="http://schemas.microsoft.com/office/drawing/2014/main" id="{289E0039-05E1-9D68-228A-795CCDCE8EC2}"/>
              </a:ext>
            </a:extLst>
          </p:cNvPr>
          <p:cNvPicPr>
            <a:picLocks noChangeAspect="1"/>
          </p:cNvPicPr>
          <p:nvPr/>
        </p:nvPicPr>
        <p:blipFill>
          <a:blip r:embed="rId8"/>
          <a:stretch>
            <a:fillRect/>
          </a:stretch>
        </p:blipFill>
        <p:spPr>
          <a:xfrm>
            <a:off x="1614080" y="3429000"/>
            <a:ext cx="7697637" cy="2379627"/>
          </a:xfrm>
          <a:prstGeom prst="rect">
            <a:avLst/>
          </a:prstGeom>
        </p:spPr>
      </p:pic>
      <p:pic>
        <p:nvPicPr>
          <p:cNvPr id="11" name="Picture 10">
            <a:extLst>
              <a:ext uri="{FF2B5EF4-FFF2-40B4-BE49-F238E27FC236}">
                <a16:creationId xmlns:a16="http://schemas.microsoft.com/office/drawing/2014/main" id="{89DDC332-512B-1840-8E9E-FCD1AEB49382}"/>
              </a:ext>
            </a:extLst>
          </p:cNvPr>
          <p:cNvPicPr>
            <a:picLocks noChangeAspect="1"/>
          </p:cNvPicPr>
          <p:nvPr/>
        </p:nvPicPr>
        <p:blipFill>
          <a:blip r:embed="rId9"/>
          <a:stretch>
            <a:fillRect/>
          </a:stretch>
        </p:blipFill>
        <p:spPr>
          <a:xfrm>
            <a:off x="2173822" y="3669348"/>
            <a:ext cx="2629400" cy="762501"/>
          </a:xfrm>
          <a:prstGeom prst="rect">
            <a:avLst/>
          </a:prstGeom>
        </p:spPr>
      </p:pic>
      <p:sp>
        <p:nvSpPr>
          <p:cNvPr id="18" name="Multiplication Sign 17">
            <a:extLst>
              <a:ext uri="{FF2B5EF4-FFF2-40B4-BE49-F238E27FC236}">
                <a16:creationId xmlns:a16="http://schemas.microsoft.com/office/drawing/2014/main" id="{F958E3C3-E94E-87AC-CEB1-7C3D99E4D724}"/>
              </a:ext>
            </a:extLst>
          </p:cNvPr>
          <p:cNvSpPr/>
          <p:nvPr/>
        </p:nvSpPr>
        <p:spPr>
          <a:xfrm>
            <a:off x="3219647" y="3584995"/>
            <a:ext cx="540515" cy="918307"/>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AC2565-264E-B966-5429-41964896987D}"/>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ETA-790/790A, Addendum C</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E5955C97-0395-8FF5-29FA-9E6B2B43B8CB}"/>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5585FDAA-85BB-6485-F2E6-04CA0DCF3D15}"/>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22</a:t>
            </a:fld>
            <a:endParaRPr lang="en-US" sz="1200" dirty="0">
              <a:latin typeface="+mn-lt"/>
            </a:endParaRPr>
          </a:p>
        </p:txBody>
      </p:sp>
    </p:spTree>
    <p:extLst>
      <p:ext uri="{BB962C8B-B14F-4D97-AF65-F5344CB8AC3E}">
        <p14:creationId xmlns:p14="http://schemas.microsoft.com/office/powerpoint/2010/main" val="2544057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91B17-F7AC-3417-4ED4-3E5C524D4605}"/>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B2E2187-F01C-8400-60AE-6CA17ABB8D08}"/>
              </a:ext>
            </a:extLst>
          </p:cNvPr>
          <p:cNvSpPr>
            <a:spLocks noGrp="1"/>
          </p:cNvSpPr>
          <p:nvPr>
            <p:ph idx="1"/>
          </p:nvPr>
        </p:nvSpPr>
        <p:spPr>
          <a:xfrm>
            <a:off x="0" y="1791578"/>
            <a:ext cx="11439525" cy="4291192"/>
          </a:xfrm>
        </p:spPr>
        <p:txBody>
          <a:bodyPr vert="horz" lIns="91440" tIns="45720" rIns="91440" bIns="45720" rtlCol="0" anchor="t">
            <a:noAutofit/>
          </a:bodyPr>
          <a:lstStyle/>
          <a:p>
            <a:pPr marL="800100" lvl="1" indent="-342900">
              <a:spcBef>
                <a:spcPts val="0"/>
              </a:spcBef>
              <a:spcAft>
                <a:spcPts val="1800"/>
              </a:spcAft>
              <a:buClr>
                <a:srgbClr val="00588F"/>
              </a:buClr>
              <a:buFont typeface="Wingdings" panose="05000000000000000000" pitchFamily="2" charset="2"/>
              <a:buChar char="§"/>
              <a:tabLst>
                <a:tab pos="228600" algn="l"/>
              </a:tabLst>
            </a:pPr>
            <a:r>
              <a:rPr lang="en-US" sz="2400" dirty="0">
                <a:solidFill>
                  <a:srgbClr val="000000"/>
                </a:solidFill>
                <a:latin typeface="Times New Roman"/>
                <a:ea typeface="Roboto"/>
                <a:cs typeface="Times New Roman"/>
              </a:rPr>
              <a:t>The below Form ETA-790A items will allow for an Addendum C to be used to describe the material terms and conditions if they are applicable to the job opportunity. </a:t>
            </a:r>
            <a:endParaRPr lang="en-US" dirty="0"/>
          </a:p>
          <a:p>
            <a:pPr marL="1028700" lvl="2" indent="-285750">
              <a:spcBef>
                <a:spcPts val="0"/>
              </a:spcBef>
              <a:spcAft>
                <a:spcPts val="1800"/>
              </a:spcAft>
              <a:buClr>
                <a:srgbClr val="00588F"/>
              </a:buClr>
              <a:buFont typeface="Wingdings" panose="05000000000000000000" pitchFamily="2" charset="2"/>
              <a:buChar char="§"/>
              <a:tabLst>
                <a:tab pos="228600" algn="l"/>
              </a:tabLst>
            </a:pPr>
            <a:r>
              <a:rPr lang="en-US" sz="2200" b="1" dirty="0">
                <a:solidFill>
                  <a:srgbClr val="000000"/>
                </a:solidFill>
                <a:latin typeface="Times New Roman"/>
                <a:ea typeface="Roboto"/>
                <a:cs typeface="Times New Roman"/>
              </a:rPr>
              <a:t>Item A.8g - Overtime Pay</a:t>
            </a:r>
            <a:r>
              <a:rPr lang="en-US" sz="2200" dirty="0">
                <a:solidFill>
                  <a:srgbClr val="000000"/>
                </a:solidFill>
                <a:latin typeface="Times New Roman"/>
                <a:ea typeface="Roboto"/>
                <a:cs typeface="Times New Roman"/>
              </a:rPr>
              <a:t> </a:t>
            </a:r>
            <a:endParaRPr lang="en-US" sz="2200" dirty="0">
              <a:latin typeface="Times New Roman" panose="02020603050405020304" pitchFamily="18" charset="0"/>
              <a:ea typeface="Roboto"/>
              <a:cs typeface="Times New Roman" panose="02020603050405020304" pitchFamily="18" charset="0"/>
            </a:endParaRPr>
          </a:p>
          <a:p>
            <a:pPr marL="1028700" lvl="2" indent="-285750">
              <a:spcBef>
                <a:spcPts val="0"/>
              </a:spcBef>
              <a:spcAft>
                <a:spcPts val="1800"/>
              </a:spcAft>
              <a:buClr>
                <a:srgbClr val="00588F"/>
              </a:buClr>
              <a:buFont typeface="Wingdings" panose="05000000000000000000" pitchFamily="2" charset="2"/>
              <a:buChar char="§"/>
              <a:tabLst>
                <a:tab pos="228600" algn="l"/>
              </a:tabLst>
            </a:pPr>
            <a:r>
              <a:rPr lang="en-US" sz="2200" b="1" dirty="0">
                <a:latin typeface="Times New Roman"/>
                <a:ea typeface="Calibri" panose="020F0502020204030204" pitchFamily="34" charset="0"/>
                <a:cs typeface="Times New Roman"/>
              </a:rPr>
              <a:t>Item A.11 - Minimum Productivity/Performance Standards </a:t>
            </a:r>
            <a:endParaRPr lang="en-US" sz="2200" b="1" dirty="0">
              <a:latin typeface="Times New Roman" panose="02020603050405020304" pitchFamily="18" charset="0"/>
              <a:ea typeface="Calibri" panose="020F0502020204030204" pitchFamily="34" charset="0"/>
              <a:cs typeface="Times New Roman" panose="02020603050405020304" pitchFamily="18" charset="0"/>
            </a:endParaRPr>
          </a:p>
          <a:p>
            <a:pPr marL="1028700" lvl="2" indent="-285750">
              <a:spcBef>
                <a:spcPts val="0"/>
              </a:spcBef>
              <a:spcAft>
                <a:spcPts val="1800"/>
              </a:spcAft>
              <a:buClr>
                <a:srgbClr val="00588F"/>
              </a:buClr>
              <a:buFont typeface="Wingdings" panose="05000000000000000000" pitchFamily="2" charset="2"/>
              <a:buChar char="§"/>
              <a:tabLst>
                <a:tab pos="228600" algn="l"/>
              </a:tabLst>
            </a:pPr>
            <a:r>
              <a:rPr lang="en-US" sz="2200" b="1" dirty="0">
                <a:latin typeface="Times New Roman"/>
                <a:ea typeface="Calibri" panose="020F0502020204030204" pitchFamily="34" charset="0"/>
                <a:cs typeface="Times New Roman"/>
              </a:rPr>
              <a:t>Item E.4 - Deductions from Pay</a:t>
            </a:r>
            <a:endParaRPr lang="en-US" sz="2200" b="1" dirty="0">
              <a:latin typeface="Times New Roman" panose="02020603050405020304" pitchFamily="18" charset="0"/>
              <a:ea typeface="Calibri" panose="020F0502020204030204" pitchFamily="34" charset="0"/>
              <a:cs typeface="Times New Roman" panose="02020603050405020304" pitchFamily="18" charset="0"/>
            </a:endParaRPr>
          </a:p>
          <a:p>
            <a:pPr marL="1028700" lvl="2" indent="-285750">
              <a:spcBef>
                <a:spcPts val="0"/>
              </a:spcBef>
              <a:spcAft>
                <a:spcPts val="1800"/>
              </a:spcAft>
              <a:buClr>
                <a:srgbClr val="00588F"/>
              </a:buClr>
              <a:buFont typeface="Wingdings,Sans-Serif" panose="05000000000000000000" pitchFamily="2" charset="2"/>
              <a:buChar char="§"/>
              <a:tabLst>
                <a:tab pos="228600" algn="l"/>
              </a:tabLst>
            </a:pPr>
            <a:r>
              <a:rPr lang="en-US" sz="2200" b="1" dirty="0">
                <a:latin typeface="Times New Roman"/>
                <a:ea typeface="Calibri" panose="020F0502020204030204" pitchFamily="34" charset="0"/>
                <a:cs typeface="Times New Roman"/>
              </a:rPr>
              <a:t>Item E.5 - Other Material Terms and Conditions</a:t>
            </a:r>
          </a:p>
          <a:p>
            <a:pPr marL="800100" lvl="1" indent="-342900">
              <a:spcBef>
                <a:spcPts val="0"/>
              </a:spcBef>
              <a:spcAft>
                <a:spcPts val="1800"/>
              </a:spcAft>
              <a:buClr>
                <a:srgbClr val="00588F"/>
              </a:buClr>
              <a:buFont typeface="Wingdings" panose="05000000000000000000" pitchFamily="2" charset="2"/>
              <a:buChar char="§"/>
              <a:tabLst>
                <a:tab pos="228600" algn="l"/>
              </a:tabLst>
            </a:pP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Bef>
                <a:spcPts val="0"/>
              </a:spcBef>
              <a:spcAft>
                <a:spcPts val="1800"/>
              </a:spcAft>
              <a:buFont typeface="Wingdings" panose="05000000000000000000" pitchFamily="2" charset="2"/>
              <a:buChar char="§"/>
              <a:tabLst>
                <a:tab pos="228600" algn="l"/>
              </a:tabLs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F251B00-AF2A-3201-B3B1-027F6345034D}"/>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ETA-790/790A, Addendum C</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CAA30655-1BC1-6769-BC84-77037C192EDC}"/>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19F3445C-6CBF-C81B-273E-8FBE823E489B}"/>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23</a:t>
            </a:fld>
            <a:endParaRPr lang="en-US" sz="1200" dirty="0">
              <a:latin typeface="+mn-lt"/>
            </a:endParaRPr>
          </a:p>
        </p:txBody>
      </p:sp>
    </p:spTree>
    <p:extLst>
      <p:ext uri="{BB962C8B-B14F-4D97-AF65-F5344CB8AC3E}">
        <p14:creationId xmlns:p14="http://schemas.microsoft.com/office/powerpoint/2010/main" val="320184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91B17-F7AC-3417-4ED4-3E5C524D4605}"/>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B2E2187-F01C-8400-60AE-6CA17ABB8D08}"/>
              </a:ext>
            </a:extLst>
          </p:cNvPr>
          <p:cNvSpPr>
            <a:spLocks noGrp="1"/>
          </p:cNvSpPr>
          <p:nvPr>
            <p:ph idx="1"/>
          </p:nvPr>
        </p:nvSpPr>
        <p:spPr>
          <a:xfrm>
            <a:off x="0" y="1791578"/>
            <a:ext cx="11439525" cy="4291192"/>
          </a:xfrm>
        </p:spPr>
        <p:txBody>
          <a:bodyPr vert="horz" lIns="91440" tIns="45720" rIns="91440" bIns="45720" rtlCol="0" anchor="t">
            <a:noAutofit/>
          </a:bodyPr>
          <a:lstStyle/>
          <a:p>
            <a:pPr marL="800100" lvl="1" indent="-342900">
              <a:spcBef>
                <a:spcPts val="0"/>
              </a:spcBef>
              <a:spcAft>
                <a:spcPts val="1800"/>
              </a:spcAft>
              <a:buClr>
                <a:srgbClr val="00588F"/>
              </a:buClr>
              <a:buFont typeface="Wingdings" panose="05000000000000000000" pitchFamily="2" charset="2"/>
              <a:buChar char="§"/>
              <a:tabLst>
                <a:tab pos="228600" algn="l"/>
              </a:tabLst>
            </a:pPr>
            <a:r>
              <a:rPr lang="en-US" sz="2400" dirty="0">
                <a:solidFill>
                  <a:srgbClr val="000000"/>
                </a:solidFill>
                <a:latin typeface="Times New Roman"/>
                <a:ea typeface="Roboto"/>
                <a:cs typeface="Times New Roman"/>
              </a:rPr>
              <a:t>The below Form ETA-790A items require the employer to check a box in Section E for the specific item signaling that an Addendum C describing the material terms and conditions has been completed. </a:t>
            </a:r>
            <a:endParaRPr lang="en-US" sz="2200" dirty="0">
              <a:solidFill>
                <a:srgbClr val="000000"/>
              </a:solidFill>
              <a:latin typeface="Times New Roman" panose="02020603050405020304" pitchFamily="18" charset="0"/>
              <a:ea typeface="Roboto"/>
              <a:cs typeface="Times New Roman" panose="02020603050405020304" pitchFamily="18" charset="0"/>
            </a:endParaRPr>
          </a:p>
          <a:p>
            <a:pPr marL="1028700" lvl="2" indent="-285750">
              <a:spcBef>
                <a:spcPts val="0"/>
              </a:spcBef>
              <a:spcAft>
                <a:spcPts val="1800"/>
              </a:spcAft>
              <a:buClr>
                <a:srgbClr val="00588F"/>
              </a:buClr>
              <a:buFont typeface="Wingdings" panose="05000000000000000000" pitchFamily="2" charset="2"/>
              <a:buChar char="§"/>
              <a:tabLst>
                <a:tab pos="228600" algn="l"/>
              </a:tabLst>
            </a:pPr>
            <a:r>
              <a:rPr lang="en-US" sz="2200" b="1" dirty="0">
                <a:solidFill>
                  <a:srgbClr val="000000"/>
                </a:solidFill>
                <a:latin typeface="Times New Roman"/>
                <a:ea typeface="Roboto"/>
                <a:cs typeface="Times New Roman"/>
              </a:rPr>
              <a:t>Item E.1a - Provision of Meals</a:t>
            </a:r>
            <a:r>
              <a:rPr lang="en-US" sz="2200" dirty="0">
                <a:solidFill>
                  <a:srgbClr val="000000"/>
                </a:solidFill>
                <a:latin typeface="Times New Roman"/>
                <a:ea typeface="Roboto"/>
                <a:cs typeface="Times New Roman"/>
              </a:rPr>
              <a:t> </a:t>
            </a:r>
            <a:endParaRPr lang="en-US" sz="2200" dirty="0">
              <a:latin typeface="Times New Roman" panose="02020603050405020304" pitchFamily="18" charset="0"/>
              <a:ea typeface="Roboto"/>
              <a:cs typeface="Times New Roman" panose="02020603050405020304" pitchFamily="18" charset="0"/>
            </a:endParaRPr>
          </a:p>
          <a:p>
            <a:pPr marL="1028700" lvl="2" indent="-285750">
              <a:spcBef>
                <a:spcPts val="0"/>
              </a:spcBef>
              <a:spcAft>
                <a:spcPts val="1800"/>
              </a:spcAft>
              <a:buClr>
                <a:srgbClr val="00588F"/>
              </a:buClr>
              <a:buFont typeface="Wingdings" panose="05000000000000000000" pitchFamily="2" charset="2"/>
              <a:buChar char="§"/>
              <a:tabLst>
                <a:tab pos="228600" algn="l"/>
              </a:tabLst>
            </a:pPr>
            <a:r>
              <a:rPr lang="en-US" sz="2200" b="1" dirty="0">
                <a:latin typeface="Times New Roman"/>
                <a:ea typeface="Calibri" panose="020F0502020204030204" pitchFamily="34" charset="0"/>
                <a:cs typeface="Times New Roman"/>
              </a:rPr>
              <a:t>Item E.2 - Daily Transportation</a:t>
            </a:r>
            <a:endParaRPr lang="en-US" sz="2200" b="1" dirty="0">
              <a:latin typeface="Times New Roman" panose="02020603050405020304" pitchFamily="18" charset="0"/>
              <a:ea typeface="Calibri" panose="020F0502020204030204" pitchFamily="34" charset="0"/>
              <a:cs typeface="Times New Roman" panose="02020603050405020304" pitchFamily="18" charset="0"/>
            </a:endParaRPr>
          </a:p>
          <a:p>
            <a:pPr marL="1028700" lvl="2" indent="-285750">
              <a:spcBef>
                <a:spcPts val="0"/>
              </a:spcBef>
              <a:spcAft>
                <a:spcPts val="1800"/>
              </a:spcAft>
              <a:buClr>
                <a:srgbClr val="00588F"/>
              </a:buClr>
              <a:buFont typeface="Wingdings,Sans-Serif" panose="05000000000000000000" pitchFamily="2" charset="2"/>
              <a:buChar char="§"/>
              <a:tabLst>
                <a:tab pos="228600" algn="l"/>
              </a:tabLst>
            </a:pPr>
            <a:r>
              <a:rPr lang="en-US" sz="2200" b="1" dirty="0">
                <a:latin typeface="Times New Roman"/>
                <a:ea typeface="Calibri" panose="020F0502020204030204" pitchFamily="34" charset="0"/>
                <a:cs typeface="Times New Roman"/>
              </a:rPr>
              <a:t>Item E.5 - Inbound/Outbound Transportation</a:t>
            </a:r>
          </a:p>
          <a:p>
            <a:pPr marL="800100" lvl="1" indent="-342900">
              <a:spcBef>
                <a:spcPts val="0"/>
              </a:spcBef>
              <a:spcAft>
                <a:spcPts val="1800"/>
              </a:spcAft>
              <a:buClr>
                <a:srgbClr val="00588F"/>
              </a:buClr>
              <a:buFont typeface="Wingdings" panose="05000000000000000000" pitchFamily="2" charset="2"/>
              <a:buChar char="§"/>
              <a:tabLst>
                <a:tab pos="228600" algn="l"/>
              </a:tabLst>
            </a:pP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Bef>
                <a:spcPts val="0"/>
              </a:spcBef>
              <a:spcAft>
                <a:spcPts val="1800"/>
              </a:spcAft>
              <a:buFont typeface="Wingdings" panose="05000000000000000000" pitchFamily="2" charset="2"/>
              <a:buChar char="§"/>
              <a:tabLst>
                <a:tab pos="228600" algn="l"/>
              </a:tabLs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574D8D0-02A7-E918-71E5-303BA7EE61C9}"/>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ETA-790/790A, Addendum C</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BB38C7B3-E7B2-38C7-17D9-B12F819DC299}"/>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263AE966-155D-8FFD-BAAA-3E25C5D6171A}"/>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24</a:t>
            </a:fld>
            <a:endParaRPr lang="en-US" sz="1200" dirty="0">
              <a:latin typeface="+mn-lt"/>
            </a:endParaRPr>
          </a:p>
        </p:txBody>
      </p:sp>
    </p:spTree>
    <p:extLst>
      <p:ext uri="{BB962C8B-B14F-4D97-AF65-F5344CB8AC3E}">
        <p14:creationId xmlns:p14="http://schemas.microsoft.com/office/powerpoint/2010/main" val="287397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E567B-A6C2-C7AC-7492-FF3C19721CA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E68745-C33E-FB72-CFF4-1D6D5B7E8BA9}"/>
              </a:ext>
            </a:extLst>
          </p:cNvPr>
          <p:cNvSpPr>
            <a:spLocks noGrp="1"/>
          </p:cNvSpPr>
          <p:nvPr>
            <p:ph idx="1"/>
          </p:nvPr>
        </p:nvSpPr>
        <p:spPr>
          <a:xfrm>
            <a:off x="617159" y="2068969"/>
            <a:ext cx="10250865" cy="3871523"/>
          </a:xfrm>
        </p:spPr>
        <p:txBody>
          <a:bodyPr vert="horz" lIns="91440" tIns="45720" rIns="91440" bIns="45720" rtlCol="0" anchor="t">
            <a:normAutofit/>
          </a:bodyPr>
          <a:lstStyle/>
          <a:p>
            <a:pPr>
              <a:spcBef>
                <a:spcPts val="600"/>
              </a:spcBef>
              <a:spcAft>
                <a:spcPts val="600"/>
              </a:spcAft>
              <a:buFont typeface="Wingdings" panose="05000000000000000000" pitchFamily="2" charset="2"/>
              <a:buChar char="§"/>
            </a:pPr>
            <a:endParaRPr lang="en-US" sz="2200" dirty="0">
              <a:effectLst/>
              <a:latin typeface="Times New Roman"/>
              <a:ea typeface="Times New Roman" panose="02020603050405020304" pitchFamily="18" charset="0"/>
              <a:cs typeface="Times New Roman"/>
            </a:endParaRPr>
          </a:p>
          <a:p>
            <a:pPr>
              <a:spcBef>
                <a:spcPts val="600"/>
              </a:spcBef>
              <a:spcAft>
                <a:spcPts val="600"/>
              </a:spcAft>
              <a:buFont typeface="Wingdings" panose="05000000000000000000" pitchFamily="2" charset="2"/>
              <a:buChar char="§"/>
            </a:pPr>
            <a:r>
              <a:rPr lang="en-US" sz="2200" dirty="0">
                <a:effectLst/>
                <a:latin typeface="Times New Roman"/>
                <a:ea typeface="Times New Roman" panose="02020603050405020304" pitchFamily="18" charset="0"/>
                <a:cs typeface="Times New Roman"/>
              </a:rPr>
              <a:t>Section B: New request of Doing Business As (DBA) for prior three years.</a:t>
            </a:r>
          </a:p>
          <a:p>
            <a:pPr marL="0" indent="0">
              <a:spcBef>
                <a:spcPts val="600"/>
              </a:spcBef>
              <a:spcAft>
                <a:spcPts val="600"/>
              </a:spcAft>
              <a:buNone/>
            </a:pPr>
            <a:endParaRPr lang="en-US" sz="2200" dirty="0">
              <a:effectLst/>
              <a:latin typeface="Times New Roman"/>
              <a:ea typeface="Times New Roman" panose="02020603050405020304" pitchFamily="18" charset="0"/>
              <a:cs typeface="Times New Roman"/>
            </a:endParaRPr>
          </a:p>
          <a:p>
            <a:pPr marL="0" indent="0">
              <a:spcBef>
                <a:spcPts val="600"/>
              </a:spcBef>
              <a:spcAft>
                <a:spcPts val="600"/>
              </a:spcAft>
              <a:buNone/>
            </a:pPr>
            <a:endParaRPr lang="en-US" sz="2200" dirty="0">
              <a:latin typeface="Times New Roman"/>
              <a:ea typeface="Times New Roman" panose="02020603050405020304" pitchFamily="18" charset="0"/>
              <a:cs typeface="Times New Roman"/>
            </a:endParaRPr>
          </a:p>
          <a:p>
            <a:pPr marL="0" indent="0">
              <a:spcBef>
                <a:spcPts val="600"/>
              </a:spcBef>
              <a:spcAft>
                <a:spcPts val="600"/>
              </a:spcAft>
              <a:buNone/>
            </a:pPr>
            <a:endParaRPr lang="en-US" sz="2200" dirty="0">
              <a:effectLst/>
              <a:latin typeface="Times New Roman" panose="02020603050405020304" pitchFamily="18" charset="0"/>
              <a:ea typeface="Times New Roman" panose="02020603050405020304" pitchFamily="18" charset="0"/>
              <a:cs typeface="Times New Roman"/>
            </a:endParaRPr>
          </a:p>
          <a:p>
            <a:pPr>
              <a:buFont typeface="Wingdings" panose="05000000000000000000" pitchFamily="2" charset="2"/>
              <a:buChar char="§"/>
            </a:pPr>
            <a:r>
              <a:rPr lang="en-US" sz="2400" dirty="0">
                <a:solidFill>
                  <a:srgbClr val="FF0000"/>
                </a:solidFill>
                <a:effectLst/>
                <a:highlight>
                  <a:srgbClr val="FFFFCC"/>
                </a:highlight>
                <a:latin typeface="Times New Roman"/>
                <a:ea typeface="Times New Roman" panose="02020603050405020304" pitchFamily="18" charset="0"/>
                <a:cs typeface="Times New Roman"/>
              </a:rPr>
              <a:t>New:</a:t>
            </a:r>
            <a:r>
              <a:rPr lang="en-US" sz="2400" dirty="0">
                <a:effectLst/>
                <a:highlight>
                  <a:srgbClr val="FFFFCC"/>
                </a:highlight>
                <a:latin typeface="Times New Roman"/>
                <a:ea typeface="Times New Roman" panose="02020603050405020304" pitchFamily="18" charset="0"/>
                <a:cs typeface="Times New Roman"/>
              </a:rPr>
              <a:t> Additional form items included to allow for including previous DBAs used in the prior two years.</a:t>
            </a:r>
          </a:p>
        </p:txBody>
      </p:sp>
      <p:pic>
        <p:nvPicPr>
          <p:cNvPr id="8" name="Picture 7">
            <a:extLst>
              <a:ext uri="{FF2B5EF4-FFF2-40B4-BE49-F238E27FC236}">
                <a16:creationId xmlns:a16="http://schemas.microsoft.com/office/drawing/2014/main" id="{E19571E2-96DF-43B6-4E08-9C0DAABCE8B9}"/>
              </a:ext>
            </a:extLst>
          </p:cNvPr>
          <p:cNvPicPr>
            <a:picLocks noChangeAspect="1"/>
          </p:cNvPicPr>
          <p:nvPr/>
        </p:nvPicPr>
        <p:blipFill>
          <a:blip r:embed="rId2"/>
          <a:srcRect/>
          <a:stretch/>
        </p:blipFill>
        <p:spPr>
          <a:xfrm>
            <a:off x="617159" y="1828801"/>
            <a:ext cx="10496509" cy="2343806"/>
          </a:xfrm>
          <a:prstGeom prst="rect">
            <a:avLst/>
          </a:prstGeom>
        </p:spPr>
      </p:pic>
      <p:sp>
        <p:nvSpPr>
          <p:cNvPr id="5" name="TextBox 4">
            <a:extLst>
              <a:ext uri="{FF2B5EF4-FFF2-40B4-BE49-F238E27FC236}">
                <a16:creationId xmlns:a16="http://schemas.microsoft.com/office/drawing/2014/main" id="{14A51518-BD58-A769-AF88-93A54A60E5AD}"/>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ETA-9142A, Section B</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91EDE0BC-AAE8-689D-E234-9E388B11A428}"/>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2B7144FC-26CF-A1FA-C21D-AB3B602F89A6}"/>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25</a:t>
            </a:fld>
            <a:endParaRPr lang="en-US" sz="1200" dirty="0">
              <a:latin typeface="+mn-lt"/>
            </a:endParaRPr>
          </a:p>
        </p:txBody>
      </p:sp>
    </p:spTree>
    <p:extLst>
      <p:ext uri="{BB962C8B-B14F-4D97-AF65-F5344CB8AC3E}">
        <p14:creationId xmlns:p14="http://schemas.microsoft.com/office/powerpoint/2010/main" val="3041391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441F1-738B-8EF0-AC01-6FB29559033D}"/>
            </a:ext>
          </a:extLst>
        </p:cNvPr>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E5CD5391-A16F-D5D2-8BDC-81B71EFD3EFA}"/>
              </a:ext>
            </a:extLst>
          </p:cNvPr>
          <p:cNvPicPr>
            <a:picLocks noGrp="1" noChangeAspect="1"/>
          </p:cNvPicPr>
          <p:nvPr>
            <p:ph idx="1"/>
          </p:nvPr>
        </p:nvPicPr>
        <p:blipFill>
          <a:blip r:embed="rId2"/>
          <a:stretch>
            <a:fillRect/>
          </a:stretch>
        </p:blipFill>
        <p:spPr>
          <a:xfrm>
            <a:off x="420414" y="1481959"/>
            <a:ext cx="11130455" cy="2554013"/>
          </a:xfrm>
        </p:spPr>
      </p:pic>
      <p:sp>
        <p:nvSpPr>
          <p:cNvPr id="17" name="TextBox 16">
            <a:extLst>
              <a:ext uri="{FF2B5EF4-FFF2-40B4-BE49-F238E27FC236}">
                <a16:creationId xmlns:a16="http://schemas.microsoft.com/office/drawing/2014/main" id="{1CAA09A0-AF33-C2AF-3E97-F03F22D20C62}"/>
              </a:ext>
            </a:extLst>
          </p:cNvPr>
          <p:cNvSpPr txBox="1"/>
          <p:nvPr/>
        </p:nvSpPr>
        <p:spPr>
          <a:xfrm>
            <a:off x="835925" y="4367284"/>
            <a:ext cx="951931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ea typeface="+mn-lt"/>
                <a:cs typeface="+mn-lt"/>
              </a:rPr>
              <a:t>Mark </a:t>
            </a:r>
            <a:r>
              <a:rPr lang="en-US" sz="2000" b="1" dirty="0">
                <a:ea typeface="+mn-lt"/>
                <a:cs typeface="+mn-lt"/>
              </a:rPr>
              <a:t>“Yes” </a:t>
            </a:r>
            <a:r>
              <a:rPr lang="en-US" sz="2000" dirty="0">
                <a:ea typeface="+mn-lt"/>
                <a:cs typeface="+mn-lt"/>
              </a:rPr>
              <a:t>to indicate that the employer is submitting a completed Appendix C that provides the identity, location, and contact information for the owners of each employer of workers under the job order associated with this application, and the identity, location, and contact information for the operator(s) of each place of employment </a:t>
            </a:r>
            <a:endParaRPr lang="en-US" sz="2000" dirty="0">
              <a:cs typeface="Arial"/>
            </a:endParaRPr>
          </a:p>
        </p:txBody>
      </p:sp>
      <p:sp>
        <p:nvSpPr>
          <p:cNvPr id="3" name="TextBox 2">
            <a:extLst>
              <a:ext uri="{FF2B5EF4-FFF2-40B4-BE49-F238E27FC236}">
                <a16:creationId xmlns:a16="http://schemas.microsoft.com/office/drawing/2014/main" id="{7783E63C-5D4E-24E9-1CA2-C1E2F0FC9355}"/>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ETA-9142A, Section E</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6B0B2946-BCAB-2F79-BD1F-6460109A203A}"/>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8A9405C3-8396-3236-4894-1A9495EEE351}"/>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26</a:t>
            </a:fld>
            <a:endParaRPr lang="en-US" sz="1200" dirty="0">
              <a:latin typeface="+mn-lt"/>
            </a:endParaRPr>
          </a:p>
        </p:txBody>
      </p:sp>
    </p:spTree>
    <p:extLst>
      <p:ext uri="{BB962C8B-B14F-4D97-AF65-F5344CB8AC3E}">
        <p14:creationId xmlns:p14="http://schemas.microsoft.com/office/powerpoint/2010/main" val="54725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74F70-3AD8-5E96-3C33-0544949815B0}"/>
            </a:ext>
          </a:extLst>
        </p:cNvPr>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1BEC71F-0D19-F098-726F-98223C98BD3A}"/>
              </a:ext>
            </a:extLst>
          </p:cNvPr>
          <p:cNvPicPr>
            <a:picLocks noGrp="1" noChangeAspect="1"/>
          </p:cNvPicPr>
          <p:nvPr>
            <p:ph idx="1"/>
          </p:nvPr>
        </p:nvPicPr>
        <p:blipFill>
          <a:blip r:embed="rId2"/>
          <a:srcRect/>
          <a:stretch/>
        </p:blipFill>
        <p:spPr>
          <a:xfrm>
            <a:off x="928058" y="1881352"/>
            <a:ext cx="10349542" cy="3870625"/>
          </a:xfrm>
        </p:spPr>
      </p:pic>
      <p:sp>
        <p:nvSpPr>
          <p:cNvPr id="3" name="TextBox 2">
            <a:extLst>
              <a:ext uri="{FF2B5EF4-FFF2-40B4-BE49-F238E27FC236}">
                <a16:creationId xmlns:a16="http://schemas.microsoft.com/office/drawing/2014/main" id="{8DA97101-FD5B-17FD-CBCB-D1AF2F50413D}"/>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ETA-9142A, Appendix C</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442E1E53-21D8-0A4E-EDBE-D949EE450EE3}"/>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2CD7857A-4679-564B-7D75-52A8C82BBB5C}"/>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27</a:t>
            </a:fld>
            <a:endParaRPr lang="en-US" sz="1200" dirty="0">
              <a:latin typeface="+mn-lt"/>
            </a:endParaRPr>
          </a:p>
        </p:txBody>
      </p:sp>
    </p:spTree>
    <p:extLst>
      <p:ext uri="{BB962C8B-B14F-4D97-AF65-F5344CB8AC3E}">
        <p14:creationId xmlns:p14="http://schemas.microsoft.com/office/powerpoint/2010/main" val="1402786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15E6E-202E-32C3-F4CC-87DEFE261CCC}"/>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B34FAE8-F4AA-B9DD-08E8-B18334263C43}"/>
              </a:ext>
            </a:extLst>
          </p:cNvPr>
          <p:cNvSpPr>
            <a:spLocks noGrp="1"/>
          </p:cNvSpPr>
          <p:nvPr>
            <p:ph idx="1"/>
          </p:nvPr>
        </p:nvSpPr>
        <p:spPr>
          <a:xfrm>
            <a:off x="685800" y="1439918"/>
            <a:ext cx="10210800" cy="5048388"/>
          </a:xfrm>
        </p:spPr>
        <p:txBody>
          <a:bodyPr vert="horz" lIns="91440" tIns="45720" rIns="91440" bIns="45720" rtlCol="0" anchor="t">
            <a:normAutofit/>
          </a:bodyPr>
          <a:lstStyle/>
          <a:p>
            <a:pPr>
              <a:lnSpc>
                <a:spcPct val="107000"/>
              </a:lnSpc>
              <a:spcBef>
                <a:spcPts val="0"/>
              </a:spcBef>
              <a:spcAft>
                <a:spcPts val="1200"/>
              </a:spcAft>
              <a:buClr>
                <a:srgbClr val="00588F"/>
              </a:buClr>
              <a:buFont typeface="Wingdings" panose="05000000000000000000" pitchFamily="2" charset="2"/>
              <a:buChar char="§"/>
            </a:pPr>
            <a:r>
              <a:rPr lang="en-US" dirty="0">
                <a:latin typeface="Times New Roman" panose="02020603050405020304" pitchFamily="18" charset="0"/>
                <a:ea typeface="+mn-lt"/>
                <a:cs typeface="Times New Roman" panose="02020603050405020304" pitchFamily="18" charset="0"/>
              </a:rPr>
              <a:t>Pursuant to 20 CFR 655.130(a), the employer or joint employer (as applicable) must disclose to the Department the identity, location and contact </a:t>
            </a:r>
            <a:r>
              <a:rPr lang="en-US" dirty="0">
                <a:effectLst/>
                <a:latin typeface="Times New Roman" panose="02020603050405020304" pitchFamily="18" charset="0"/>
                <a:ea typeface="+mn-lt"/>
                <a:cs typeface="Times New Roman" panose="02020603050405020304" pitchFamily="18" charset="0"/>
              </a:rPr>
              <a:t>information </a:t>
            </a:r>
            <a:r>
              <a:rPr lang="en-US" dirty="0">
                <a:latin typeface="Times New Roman" panose="02020603050405020304" pitchFamily="18" charset="0"/>
                <a:ea typeface="+mn-lt"/>
                <a:cs typeface="Times New Roman" panose="02020603050405020304" pitchFamily="18" charset="0"/>
              </a:rPr>
              <a:t>of all </a:t>
            </a:r>
            <a:r>
              <a:rPr lang="en-US" dirty="0">
                <a:effectLst/>
                <a:latin typeface="Times New Roman" panose="02020603050405020304" pitchFamily="18" charset="0"/>
                <a:ea typeface="+mn-lt"/>
                <a:cs typeface="Times New Roman" panose="02020603050405020304" pitchFamily="18" charset="0"/>
              </a:rPr>
              <a:t>owners</a:t>
            </a:r>
            <a:r>
              <a:rPr lang="en-US" dirty="0">
                <a:latin typeface="Times New Roman" panose="02020603050405020304" pitchFamily="18" charset="0"/>
                <a:ea typeface="+mn-lt"/>
                <a:cs typeface="Times New Roman" panose="02020603050405020304" pitchFamily="18" charset="0"/>
              </a:rPr>
              <a:t> of each employer</a:t>
            </a:r>
            <a:r>
              <a:rPr lang="en-US" dirty="0">
                <a:effectLst/>
                <a:latin typeface="Times New Roman" panose="02020603050405020304" pitchFamily="18" charset="0"/>
                <a:ea typeface="+mn-lt"/>
                <a:cs typeface="Times New Roman" panose="02020603050405020304" pitchFamily="18" charset="0"/>
              </a:rPr>
              <a:t>, </a:t>
            </a:r>
            <a:r>
              <a:rPr lang="en-US" dirty="0">
                <a:latin typeface="Times New Roman" panose="02020603050405020304" pitchFamily="18" charset="0"/>
                <a:ea typeface="+mn-lt"/>
                <a:cs typeface="Times New Roman" panose="02020603050405020304" pitchFamily="18" charset="0"/>
              </a:rPr>
              <a:t>the </a:t>
            </a:r>
            <a:r>
              <a:rPr lang="en-US" dirty="0">
                <a:effectLst/>
                <a:latin typeface="Times New Roman" panose="02020603050405020304" pitchFamily="18" charset="0"/>
                <a:ea typeface="+mn-lt"/>
                <a:cs typeface="Times New Roman" panose="02020603050405020304" pitchFamily="18" charset="0"/>
              </a:rPr>
              <a:t>operators</a:t>
            </a:r>
            <a:r>
              <a:rPr lang="en-US" dirty="0">
                <a:latin typeface="Times New Roman" panose="02020603050405020304" pitchFamily="18" charset="0"/>
                <a:ea typeface="+mn-lt"/>
                <a:cs typeface="Times New Roman" panose="02020603050405020304" pitchFamily="18" charset="0"/>
              </a:rPr>
              <a:t> of each place of employment (if different than the employer(s)), and all managers and supervisors of workers employed under the job order associated with this application</a:t>
            </a:r>
            <a:r>
              <a:rPr lang="en-US" dirty="0">
                <a:effectLst/>
                <a:latin typeface="Times New Roman" panose="02020603050405020304" pitchFamily="18" charset="0"/>
                <a:ea typeface="+mn-lt"/>
                <a:cs typeface="Times New Roman" panose="02020603050405020304" pitchFamily="18" charset="0"/>
              </a:rPr>
              <a:t>, </a:t>
            </a:r>
            <a:r>
              <a:rPr lang="en-US" dirty="0">
                <a:latin typeface="Times New Roman" panose="02020603050405020304" pitchFamily="18" charset="0"/>
                <a:ea typeface="+mn-lt"/>
                <a:cs typeface="Times New Roman" panose="02020603050405020304" pitchFamily="18" charset="0"/>
              </a:rPr>
              <a:t>regardless whether those managers or </a:t>
            </a:r>
            <a:r>
              <a:rPr lang="en-US" dirty="0">
                <a:effectLst/>
                <a:latin typeface="Times New Roman" panose="02020603050405020304" pitchFamily="18" charset="0"/>
                <a:ea typeface="+mn-lt"/>
                <a:cs typeface="Times New Roman" panose="02020603050405020304" pitchFamily="18" charset="0"/>
              </a:rPr>
              <a:t>supervisors</a:t>
            </a:r>
            <a:r>
              <a:rPr lang="en-US" dirty="0">
                <a:latin typeface="Times New Roman" panose="02020603050405020304" pitchFamily="18" charset="0"/>
                <a:ea typeface="+mn-lt"/>
                <a:cs typeface="Times New Roman" panose="02020603050405020304" pitchFamily="18" charset="0"/>
              </a:rPr>
              <a:t> are employed by the employer(s) or another entity. </a:t>
            </a:r>
            <a:endParaRPr lang="en-US" dirty="0">
              <a:latin typeface="Times New Roman" panose="02020603050405020304" pitchFamily="18" charset="0"/>
              <a:cs typeface="Times New Roman" panose="02020603050405020304" pitchFamily="18" charset="0"/>
            </a:endParaRPr>
          </a:p>
          <a:p>
            <a:pPr>
              <a:lnSpc>
                <a:spcPct val="107000"/>
              </a:lnSpc>
              <a:spcBef>
                <a:spcPts val="0"/>
              </a:spcBef>
              <a:spcAft>
                <a:spcPts val="1200"/>
              </a:spcAft>
              <a:buClr>
                <a:srgbClr val="00588F"/>
              </a:buClr>
              <a:buFont typeface="Wingdings" panose="05000000000000000000" pitchFamily="2" charset="2"/>
              <a:buChar char="§"/>
            </a:pPr>
            <a:r>
              <a:rPr lang="en-US" b="1" dirty="0">
                <a:solidFill>
                  <a:srgbClr val="FF0000"/>
                </a:solidFill>
                <a:latin typeface="Times New Roman" panose="02020603050405020304" pitchFamily="18" charset="0"/>
                <a:ea typeface="+mn-lt"/>
                <a:cs typeface="Times New Roman" panose="02020603050405020304" pitchFamily="18" charset="0"/>
              </a:rPr>
              <a:t>Important Note:</a:t>
            </a:r>
            <a:r>
              <a:rPr lang="en-US" dirty="0">
                <a:latin typeface="Times New Roman" panose="02020603050405020304" pitchFamily="18" charset="0"/>
                <a:ea typeface="+mn-lt"/>
                <a:cs typeface="Times New Roman" panose="02020603050405020304" pitchFamily="18" charset="0"/>
              </a:rPr>
              <a:t> Each employer, any joint employer</a:t>
            </a:r>
            <a:r>
              <a:rPr lang="en-US" dirty="0">
                <a:effectLst/>
                <a:latin typeface="Times New Roman" panose="02020603050405020304" pitchFamily="18" charset="0"/>
                <a:ea typeface="+mn-lt"/>
                <a:cs typeface="Times New Roman" panose="02020603050405020304" pitchFamily="18" charset="0"/>
              </a:rPr>
              <a:t>, and </a:t>
            </a:r>
            <a:r>
              <a:rPr lang="en-US" dirty="0">
                <a:latin typeface="Times New Roman" panose="02020603050405020304" pitchFamily="18" charset="0"/>
                <a:ea typeface="+mn-lt"/>
                <a:cs typeface="Times New Roman" panose="02020603050405020304" pitchFamily="18" charset="0"/>
              </a:rPr>
              <a:t>each operator of any place of employment identified on the job order (Form ETA-790/790A), must be identified in each section </a:t>
            </a:r>
            <a:r>
              <a:rPr lang="en-US" dirty="0">
                <a:effectLst/>
                <a:latin typeface="Times New Roman" panose="02020603050405020304" pitchFamily="18" charset="0"/>
                <a:ea typeface="+mn-lt"/>
                <a:cs typeface="Times New Roman" panose="02020603050405020304" pitchFamily="18" charset="0"/>
              </a:rPr>
              <a:t>of </a:t>
            </a:r>
            <a:r>
              <a:rPr lang="en-US" dirty="0">
                <a:latin typeface="Times New Roman" panose="02020603050405020304" pitchFamily="18" charset="0"/>
                <a:ea typeface="+mn-lt"/>
                <a:cs typeface="Times New Roman" panose="02020603050405020304" pitchFamily="18" charset="0"/>
              </a:rPr>
              <a:t>“Additional Contact Information” on Appendix C.</a:t>
            </a:r>
          </a:p>
          <a:p>
            <a:pPr>
              <a:lnSpc>
                <a:spcPct val="107000"/>
              </a:lnSpc>
              <a:spcBef>
                <a:spcPts val="0"/>
              </a:spcBef>
              <a:spcAft>
                <a:spcPts val="1200"/>
              </a:spcAft>
              <a:buClr>
                <a:srgbClr val="00588F"/>
              </a:buClr>
              <a:buFont typeface="Wingdings" panose="05000000000000000000" pitchFamily="2" charset="2"/>
              <a:buChar char="§"/>
            </a:pPr>
            <a:r>
              <a:rPr lang="en-US" b="1" dirty="0">
                <a:latin typeface="Times New Roman" panose="02020603050405020304" pitchFamily="18" charset="0"/>
                <a:ea typeface="+mn-lt"/>
                <a:cs typeface="Times New Roman" panose="02020603050405020304" pitchFamily="18" charset="0"/>
              </a:rPr>
              <a:t>Item 14: </a:t>
            </a:r>
            <a:r>
              <a:rPr lang="en-US" dirty="0">
                <a:latin typeface="Times New Roman" panose="02020603050405020304" pitchFamily="18" charset="0"/>
                <a:ea typeface="+mn-lt"/>
                <a:cs typeface="Times New Roman" panose="02020603050405020304" pitchFamily="18" charset="0"/>
              </a:rPr>
              <a:t>Enter the Date of Birth of the individual identified in this section. The Employer is reminded that it must exercise due diligence when gathering, disclosing and updating as necessary, this required information. If after a good faith effort to obtain this information, the Employer is unable to ascertain the Date of Birth at the time of filing, please enter 88/88/8888. </a:t>
            </a:r>
            <a:endParaRPr lang="en-US" dirty="0">
              <a:latin typeface="Times New Roman" panose="02020603050405020304" pitchFamily="18" charset="0"/>
              <a:cs typeface="Times New Roman" panose="02020603050405020304" pitchFamily="18" charset="0"/>
            </a:endParaRPr>
          </a:p>
          <a:p>
            <a:pPr marL="742950" lvl="1" indent="-285750">
              <a:spcBef>
                <a:spcPts val="0"/>
              </a:spcBef>
              <a:spcAft>
                <a:spcPts val="1200"/>
              </a:spcAft>
              <a:buFont typeface="Wingdings" panose="05000000000000000000" pitchFamily="2" charset="2"/>
              <a:buChar char="§"/>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1AD6BB-F1EA-1212-9CBD-006024195C1B}"/>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ETA-9142A, Appendix C</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0D16DACA-D3B6-EECC-DAC5-4ACDEA64C861}"/>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8F70AB36-1DC9-3768-246D-15D31BD2B2B8}"/>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28</a:t>
            </a:fld>
            <a:endParaRPr lang="en-US" sz="1200" dirty="0">
              <a:latin typeface="+mn-lt"/>
            </a:endParaRPr>
          </a:p>
        </p:txBody>
      </p:sp>
    </p:spTree>
    <p:extLst>
      <p:ext uri="{BB962C8B-B14F-4D97-AF65-F5344CB8AC3E}">
        <p14:creationId xmlns:p14="http://schemas.microsoft.com/office/powerpoint/2010/main" val="211402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E37B7-B2DC-16A3-E67B-E0F24AD85D9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CBCFB5-D83A-EFC3-3993-435FA6694635}"/>
              </a:ext>
            </a:extLst>
          </p:cNvPr>
          <p:cNvSpPr>
            <a:spLocks noGrp="1"/>
          </p:cNvSpPr>
          <p:nvPr>
            <p:ph idx="1"/>
          </p:nvPr>
        </p:nvSpPr>
        <p:spPr>
          <a:xfrm>
            <a:off x="371640" y="1584514"/>
            <a:ext cx="11405144" cy="2276474"/>
          </a:xfrm>
        </p:spPr>
        <p:txBody>
          <a:bodyPr>
            <a:normAutofit/>
          </a:bodyPr>
          <a:lstStyle/>
          <a:p>
            <a:pPr>
              <a:spcBef>
                <a:spcPts val="1200"/>
              </a:spcBef>
              <a:spcAft>
                <a:spcPts val="600"/>
              </a:spcAft>
            </a:pPr>
            <a:r>
              <a:rPr lang="en-US" b="1" dirty="0">
                <a:solidFill>
                  <a:schemeClr val="accent2"/>
                </a:solidFill>
                <a:latin typeface="Times New Roman" panose="02020603050405020304" pitchFamily="18" charset="0"/>
                <a:cs typeface="Times New Roman" panose="02020603050405020304" pitchFamily="18" charset="0"/>
              </a:rPr>
              <a:t>Owner</a:t>
            </a:r>
            <a:r>
              <a:rPr lang="en-US" dirty="0">
                <a:solidFill>
                  <a:schemeClr val="accent2"/>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 owner legally owns or has a controlling operational role in the employer(s) business. </a:t>
            </a:r>
          </a:p>
          <a:p>
            <a:pPr lvl="1">
              <a:spcBef>
                <a:spcPts val="600"/>
              </a:spcBef>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Any owner with ownership of more than 50 percent of a business, and </a:t>
            </a:r>
          </a:p>
          <a:p>
            <a:pPr lvl="1">
              <a:spcBef>
                <a:spcPts val="600"/>
              </a:spcBef>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Any owner who exercises any decision-making responsibilities over the business. </a:t>
            </a:r>
          </a:p>
          <a:p>
            <a:pPr lvl="1">
              <a:spcBef>
                <a:spcPts val="600"/>
              </a:spcBef>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The owner of the parent entity, if the employer is a branch, subsidiary, or affiliate of a corporate or joint venture. </a:t>
            </a:r>
          </a:p>
        </p:txBody>
      </p:sp>
      <p:sp>
        <p:nvSpPr>
          <p:cNvPr id="15" name="TextBox 14">
            <a:extLst>
              <a:ext uri="{FF2B5EF4-FFF2-40B4-BE49-F238E27FC236}">
                <a16:creationId xmlns:a16="http://schemas.microsoft.com/office/drawing/2014/main" id="{8F09242C-E9CB-E593-EF71-81E04334EAF2}"/>
              </a:ext>
            </a:extLst>
          </p:cNvPr>
          <p:cNvSpPr txBox="1"/>
          <p:nvPr/>
        </p:nvSpPr>
        <p:spPr>
          <a:xfrm>
            <a:off x="415216" y="3380488"/>
            <a:ext cx="11258550" cy="1015663"/>
          </a:xfrm>
          <a:prstGeom prst="rect">
            <a:avLst/>
          </a:prstGeom>
          <a:noFill/>
        </p:spPr>
        <p:txBody>
          <a:bodyPr wrap="square" rtlCol="0">
            <a:spAutoFit/>
          </a:bodyPr>
          <a:lstStyle/>
          <a:p>
            <a:pPr marL="285750" indent="-285750">
              <a:buFont typeface="Wingdings" panose="05000000000000000000" pitchFamily="2" charset="2"/>
              <a:buChar char="§"/>
            </a:pPr>
            <a:r>
              <a:rPr lang="en-US" sz="2000" b="1" dirty="0">
                <a:solidFill>
                  <a:schemeClr val="accent2"/>
                </a:solidFill>
                <a:latin typeface="Times New Roman" panose="02020603050405020304" pitchFamily="18" charset="0"/>
                <a:cs typeface="Times New Roman" panose="02020603050405020304" pitchFamily="18" charset="0"/>
              </a:rPr>
              <a:t>Operator of place of employment</a:t>
            </a:r>
            <a:r>
              <a:rPr lang="en-US" sz="2000" dirty="0">
                <a:latin typeface="Times New Roman" panose="02020603050405020304" pitchFamily="18" charset="0"/>
                <a:cs typeface="Times New Roman" panose="02020603050405020304" pitchFamily="18" charset="0"/>
              </a:rPr>
              <a:t>: An operator runs the agricultural business, making day-to-day management decisions. An operator could be an owner, hired manager, cash tenant, share tenant, and/or a partner. </a:t>
            </a:r>
          </a:p>
        </p:txBody>
      </p:sp>
      <p:sp>
        <p:nvSpPr>
          <p:cNvPr id="16" name="Content Placeholder 4">
            <a:extLst>
              <a:ext uri="{FF2B5EF4-FFF2-40B4-BE49-F238E27FC236}">
                <a16:creationId xmlns:a16="http://schemas.microsoft.com/office/drawing/2014/main" id="{2B8F9796-99A9-9538-335C-B7E4414C153E}"/>
              </a:ext>
            </a:extLst>
          </p:cNvPr>
          <p:cNvSpPr txBox="1">
            <a:spLocks/>
          </p:cNvSpPr>
          <p:nvPr/>
        </p:nvSpPr>
        <p:spPr>
          <a:xfrm>
            <a:off x="415216" y="4451693"/>
            <a:ext cx="10768519" cy="749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a:buFont typeface="Wingdings" panose="05000000000000000000" pitchFamily="2" charset="2"/>
              <a:buChar char="§"/>
            </a:pPr>
            <a:r>
              <a:rPr lang="en-US" b="1" dirty="0">
                <a:solidFill>
                  <a:schemeClr val="accent2"/>
                </a:solidFill>
                <a:latin typeface="Times New Roman" panose="02020603050405020304" pitchFamily="18" charset="0"/>
                <a:cs typeface="Times New Roman" panose="02020603050405020304" pitchFamily="18" charset="0"/>
              </a:rPr>
              <a:t>Manager</a:t>
            </a:r>
            <a:r>
              <a:rPr lang="en-US" dirty="0">
                <a:solidFill>
                  <a:schemeClr val="accent2"/>
                </a:solidFill>
                <a:latin typeface="Times New Roman" panose="02020603050405020304" pitchFamily="18" charset="0"/>
                <a:cs typeface="Times New Roman" panose="02020603050405020304" pitchFamily="18" charset="0"/>
              </a:rPr>
              <a:t>:</a:t>
            </a:r>
            <a:r>
              <a:rPr lang="en-US" b="1" dirty="0">
                <a:solidFill>
                  <a:schemeClr val="accent2"/>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person whose duties and responsibilities include formulating policies, managing daily operations, and planning the use of materials and human resources.</a:t>
            </a:r>
          </a:p>
        </p:txBody>
      </p:sp>
      <p:sp>
        <p:nvSpPr>
          <p:cNvPr id="17" name="TextBox 16">
            <a:extLst>
              <a:ext uri="{FF2B5EF4-FFF2-40B4-BE49-F238E27FC236}">
                <a16:creationId xmlns:a16="http://schemas.microsoft.com/office/drawing/2014/main" id="{9FBC225E-451B-BD03-C6E1-9D33805B504E}"/>
              </a:ext>
            </a:extLst>
          </p:cNvPr>
          <p:cNvSpPr txBox="1"/>
          <p:nvPr/>
        </p:nvSpPr>
        <p:spPr>
          <a:xfrm>
            <a:off x="371640" y="5157658"/>
            <a:ext cx="10887075" cy="707886"/>
          </a:xfrm>
          <a:prstGeom prst="rect">
            <a:avLst/>
          </a:prstGeom>
          <a:noFill/>
        </p:spPr>
        <p:txBody>
          <a:bodyPr wrap="square" rtlCol="0">
            <a:spAutoFit/>
          </a:bodyPr>
          <a:lstStyle/>
          <a:p>
            <a:pPr marL="285750" indent="-285750">
              <a:buFont typeface="Wingdings" panose="05000000000000000000" pitchFamily="2" charset="2"/>
              <a:buChar char="§"/>
            </a:pPr>
            <a:r>
              <a:rPr lang="en-US" sz="2000" b="1" dirty="0">
                <a:solidFill>
                  <a:schemeClr val="accent2"/>
                </a:solidFill>
                <a:latin typeface="Times New Roman" panose="02020603050405020304" pitchFamily="18" charset="0"/>
                <a:cs typeface="Times New Roman" panose="02020603050405020304" pitchFamily="18" charset="0"/>
              </a:rPr>
              <a:t>Supervisor</a:t>
            </a:r>
            <a:r>
              <a:rPr lang="en-US" sz="2000" dirty="0">
                <a:latin typeface="Times New Roman" panose="02020603050405020304" pitchFamily="18" charset="0"/>
                <a:cs typeface="Times New Roman" panose="02020603050405020304" pitchFamily="18" charset="0"/>
              </a:rPr>
              <a:t>: A person who supervises and coordinates the activities of agricultural, range, aquacultural, and related workers. </a:t>
            </a:r>
          </a:p>
        </p:txBody>
      </p:sp>
      <p:sp>
        <p:nvSpPr>
          <p:cNvPr id="3" name="TextBox 2">
            <a:extLst>
              <a:ext uri="{FF2B5EF4-FFF2-40B4-BE49-F238E27FC236}">
                <a16:creationId xmlns:a16="http://schemas.microsoft.com/office/drawing/2014/main" id="{FCB26AAA-30D2-4DB5-66DF-3E3EE5A64183}"/>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ETA-9142A, Appendix C</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2791AD08-B858-8D42-68C1-3BDCC10AA29B}"/>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3505FC5E-DFF6-F30F-8876-BD6D351A12B9}"/>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29</a:t>
            </a:fld>
            <a:endParaRPr lang="en-US" sz="1200" dirty="0">
              <a:latin typeface="+mn-lt"/>
            </a:endParaRPr>
          </a:p>
        </p:txBody>
      </p:sp>
    </p:spTree>
    <p:extLst>
      <p:ext uri="{BB962C8B-B14F-4D97-AF65-F5344CB8AC3E}">
        <p14:creationId xmlns:p14="http://schemas.microsoft.com/office/powerpoint/2010/main" val="427942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97C6A86-5DB9-8D5D-E291-7CE2CCC63E1B}"/>
              </a:ext>
            </a:extLst>
          </p:cNvPr>
          <p:cNvSpPr txBox="1">
            <a:spLocks/>
          </p:cNvSpPr>
          <p:nvPr/>
        </p:nvSpPr>
        <p:spPr>
          <a:xfrm>
            <a:off x="178019" y="99950"/>
            <a:ext cx="10584573" cy="102820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spcBef>
                <a:spcPts val="600"/>
              </a:spcBef>
              <a:spcAft>
                <a:spcPts val="600"/>
              </a:spcAft>
              <a:defRPr/>
            </a:pPr>
            <a:r>
              <a:rPr lang="en-US" altLang="en-US">
                <a:solidFill>
                  <a:schemeClr val="bg1"/>
                </a:solidFill>
                <a:latin typeface="Times New Roman" panose="02020603050405020304" pitchFamily="18" charset="0"/>
                <a:cs typeface="Times New Roman" panose="02020603050405020304" pitchFamily="18" charset="0"/>
              </a:rPr>
              <a:t>Department of Labor</a:t>
            </a:r>
            <a:br>
              <a:rPr lang="en-US" altLang="en-US" sz="4400">
                <a:solidFill>
                  <a:schemeClr val="bg1"/>
                </a:solidFill>
                <a:latin typeface="Times New Roman" panose="02020603050405020304" pitchFamily="18" charset="0"/>
                <a:cs typeface="Times New Roman" panose="02020603050405020304" pitchFamily="18" charset="0"/>
              </a:rPr>
            </a:br>
            <a:r>
              <a:rPr lang="en-US" altLang="en-US" sz="2800" b="0" i="1" kern="0">
                <a:solidFill>
                  <a:schemeClr val="bg1"/>
                </a:solidFill>
                <a:latin typeface="Times New Roman" panose="02020603050405020304" pitchFamily="18" charset="0"/>
                <a:cs typeface="Times New Roman" panose="02020603050405020304" pitchFamily="18" charset="0"/>
              </a:rPr>
              <a:t>2024 H-2A Worker Protection Final Rule - Agenda</a:t>
            </a:r>
            <a:endParaRPr lang="en-US" sz="2800" b="0" i="1" kern="0">
              <a:solidFill>
                <a:schemeClr val="bg1"/>
              </a:solidFill>
              <a:latin typeface="Times New Roman" panose="02020603050405020304" pitchFamily="18"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51FDA7A7-2EBB-D73F-C8B0-4C7977C589B3}"/>
              </a:ext>
            </a:extLst>
          </p:cNvPr>
          <p:cNvSpPr>
            <a:spLocks noGrp="1"/>
          </p:cNvSpPr>
          <p:nvPr>
            <p:ph idx="1"/>
          </p:nvPr>
        </p:nvSpPr>
        <p:spPr>
          <a:xfrm>
            <a:off x="617160" y="1348580"/>
            <a:ext cx="10382250" cy="3992738"/>
          </a:xfrm>
        </p:spPr>
        <p:txBody>
          <a:bodyPr vert="horz" lIns="91440" tIns="45720" rIns="91440" bIns="45720" rtlCol="0" anchor="t">
            <a:noAutofit/>
          </a:bodyPr>
          <a:lstStyle/>
          <a:p>
            <a:pPr>
              <a:lnSpc>
                <a:spcPct val="150000"/>
              </a:lnSpc>
              <a:spcBef>
                <a:spcPts val="0"/>
              </a:spcBef>
            </a:pPr>
            <a:r>
              <a:rPr lang="en-US" b="1" dirty="0">
                <a:latin typeface="Times New Roman"/>
                <a:ea typeface="Times New Roman" panose="02020603050405020304" pitchFamily="18" charset="0"/>
                <a:cs typeface="Times New Roman"/>
              </a:rPr>
              <a:t>Implementation Timeline and Transition Procedures</a:t>
            </a:r>
          </a:p>
          <a:p>
            <a:pPr>
              <a:lnSpc>
                <a:spcPct val="150000"/>
              </a:lnSpc>
              <a:spcBef>
                <a:spcPts val="0"/>
              </a:spcBef>
            </a:pPr>
            <a:r>
              <a:rPr lang="en-US" b="1" dirty="0">
                <a:latin typeface="Times New Roman"/>
                <a:ea typeface="Times New Roman" panose="02020603050405020304" pitchFamily="18" charset="0"/>
                <a:cs typeface="Times New Roman"/>
              </a:rPr>
              <a:t>Key Changes to Application Forms</a:t>
            </a:r>
          </a:p>
          <a:p>
            <a:pPr lvl="1">
              <a:lnSpc>
                <a:spcPct val="150000"/>
              </a:lnSpc>
              <a:spcBef>
                <a:spcPts val="0"/>
              </a:spcBef>
              <a:buFontTx/>
              <a:buChar char="–"/>
            </a:pPr>
            <a:r>
              <a:rPr lang="en-US" sz="2000" dirty="0">
                <a:latin typeface="Times New Roman"/>
                <a:ea typeface="Times New Roman" panose="02020603050405020304" pitchFamily="18" charset="0"/>
                <a:cs typeface="Times New Roman"/>
              </a:rPr>
              <a:t>ETA-790A, </a:t>
            </a:r>
            <a:r>
              <a:rPr lang="en-US" sz="2000" i="1" dirty="0">
                <a:latin typeface="Times New Roman"/>
                <a:ea typeface="Times New Roman" panose="02020603050405020304" pitchFamily="18" charset="0"/>
                <a:cs typeface="Times New Roman"/>
              </a:rPr>
              <a:t>H-2A Agricultural Clearance Order</a:t>
            </a:r>
          </a:p>
          <a:p>
            <a:pPr lvl="2" indent="-179070">
              <a:lnSpc>
                <a:spcPct val="150000"/>
              </a:lnSpc>
              <a:spcBef>
                <a:spcPts val="0"/>
              </a:spcBef>
              <a:buFont typeface="Wingdings" panose="05000000000000000000" pitchFamily="2" charset="2"/>
              <a:buChar char="§"/>
            </a:pPr>
            <a:r>
              <a:rPr lang="en-US" sz="2000" dirty="0">
                <a:latin typeface="Times New Roman"/>
                <a:ea typeface="Times New Roman" panose="02020603050405020304" pitchFamily="18" charset="0"/>
                <a:cs typeface="Times New Roman"/>
              </a:rPr>
              <a:t>Addendum A – Additional Crop/Agricultural Activities and Wage Offers</a:t>
            </a:r>
          </a:p>
          <a:p>
            <a:pPr lvl="2" indent="-179070">
              <a:lnSpc>
                <a:spcPct val="150000"/>
              </a:lnSpc>
              <a:spcBef>
                <a:spcPts val="0"/>
              </a:spcBef>
              <a:buFont typeface="Wingdings" panose="05000000000000000000" pitchFamily="2" charset="2"/>
              <a:buChar char="§"/>
            </a:pPr>
            <a:r>
              <a:rPr lang="en-US" sz="2000" dirty="0">
                <a:latin typeface="Times New Roman"/>
                <a:ea typeface="Times New Roman" panose="02020603050405020304" pitchFamily="18" charset="0"/>
                <a:cs typeface="Times New Roman"/>
              </a:rPr>
              <a:t>Addendum B – Agricultural Business, Worksite, and Housing </a:t>
            </a:r>
          </a:p>
          <a:p>
            <a:pPr lvl="2" indent="-179070">
              <a:lnSpc>
                <a:spcPct val="150000"/>
              </a:lnSpc>
              <a:spcBef>
                <a:spcPts val="0"/>
              </a:spcBef>
              <a:buFont typeface="Wingdings" panose="05000000000000000000" pitchFamily="2" charset="2"/>
              <a:buChar char="§"/>
            </a:pPr>
            <a:r>
              <a:rPr lang="en-US" sz="2000" dirty="0">
                <a:latin typeface="Times New Roman"/>
                <a:ea typeface="Times New Roman" panose="02020603050405020304" pitchFamily="18" charset="0"/>
                <a:cs typeface="Times New Roman"/>
              </a:rPr>
              <a:t>Addendum C – Additional Material Terms and Conditions of the Job</a:t>
            </a:r>
          </a:p>
          <a:p>
            <a:pPr lvl="1">
              <a:lnSpc>
                <a:spcPct val="150000"/>
              </a:lnSpc>
              <a:spcBef>
                <a:spcPts val="0"/>
              </a:spcBef>
              <a:buFontTx/>
              <a:buChar char="–"/>
            </a:pPr>
            <a:r>
              <a:rPr lang="en-US" sz="2000" dirty="0">
                <a:latin typeface="Times New Roman"/>
                <a:ea typeface="Times New Roman" panose="02020603050405020304" pitchFamily="18" charset="0"/>
                <a:cs typeface="Times New Roman"/>
              </a:rPr>
              <a:t>ETA-9142A, </a:t>
            </a:r>
            <a:r>
              <a:rPr lang="en-US" sz="2000" i="1" dirty="0">
                <a:effectLst/>
                <a:latin typeface="Times New Roman"/>
                <a:ea typeface="Times New Roman" panose="02020603050405020304" pitchFamily="18" charset="0"/>
                <a:cs typeface="Times New Roman"/>
              </a:rPr>
              <a:t>H-2A Application for Temporary Employment Certification</a:t>
            </a:r>
          </a:p>
          <a:p>
            <a:pPr lvl="2" indent="-179070">
              <a:lnSpc>
                <a:spcPct val="150000"/>
              </a:lnSpc>
              <a:spcBef>
                <a:spcPts val="0"/>
              </a:spcBef>
              <a:buFont typeface="Wingdings" panose="05000000000000000000" pitchFamily="2" charset="2"/>
              <a:buChar char="§"/>
            </a:pPr>
            <a:r>
              <a:rPr lang="en-US" sz="2000" dirty="0">
                <a:latin typeface="Times New Roman"/>
                <a:ea typeface="Times New Roman" panose="02020603050405020304" pitchFamily="18" charset="0"/>
                <a:cs typeface="Times New Roman"/>
              </a:rPr>
              <a:t>Appendix C – Owners/Operators/Supervisors/Managers</a:t>
            </a:r>
          </a:p>
          <a:p>
            <a:pPr lvl="2" indent="-179070">
              <a:lnSpc>
                <a:spcPct val="150000"/>
              </a:lnSpc>
              <a:spcBef>
                <a:spcPts val="0"/>
              </a:spcBef>
              <a:buFont typeface="Wingdings" panose="05000000000000000000" pitchFamily="2" charset="2"/>
              <a:buChar char="§"/>
            </a:pPr>
            <a:r>
              <a:rPr lang="en-US" sz="2000" dirty="0">
                <a:latin typeface="Times New Roman"/>
                <a:ea typeface="Times New Roman" panose="02020603050405020304" pitchFamily="18" charset="0"/>
                <a:cs typeface="Times New Roman"/>
              </a:rPr>
              <a:t>Appendix D – Foreign Labor Recruiter Information</a:t>
            </a:r>
          </a:p>
          <a:p>
            <a:pPr>
              <a:lnSpc>
                <a:spcPct val="150000"/>
              </a:lnSpc>
              <a:spcBef>
                <a:spcPts val="0"/>
              </a:spcBef>
            </a:pPr>
            <a:r>
              <a:rPr lang="en-US" b="1" dirty="0">
                <a:latin typeface="Times New Roman"/>
                <a:ea typeface="Times New Roman" panose="02020603050405020304" pitchFamily="18" charset="0"/>
                <a:cs typeface="Times New Roman"/>
              </a:rPr>
              <a:t>Upcoming FLAG System Webinar – August 21</a:t>
            </a:r>
            <a:r>
              <a:rPr lang="en-US" b="1" baseline="30000" dirty="0">
                <a:latin typeface="Times New Roman"/>
                <a:ea typeface="Times New Roman" panose="02020603050405020304" pitchFamily="18" charset="0"/>
                <a:cs typeface="Times New Roman"/>
              </a:rPr>
              <a:t>st</a:t>
            </a:r>
            <a:r>
              <a:rPr lang="en-US" b="1" dirty="0">
                <a:latin typeface="Times New Roman"/>
                <a:ea typeface="Times New Roman" panose="02020603050405020304" pitchFamily="18" charset="0"/>
                <a:cs typeface="Times New Roman"/>
              </a:rPr>
              <a:t> </a:t>
            </a:r>
            <a:endParaRPr lang="en-US" sz="2000" dirty="0">
              <a:latin typeface="Times New Roman" panose="02020603050405020304" pitchFamily="18" charset="0"/>
              <a:cs typeface="Times New Roman" panose="02020603050405020304" pitchFamily="18" charset="0"/>
            </a:endParaRPr>
          </a:p>
          <a:p>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C5A79160-1D6C-D9E5-6739-2CDB1F36D702}"/>
                  </a:ext>
                </a:extLst>
              </p14:cNvPr>
              <p14:cNvContentPartPr/>
              <p14:nvPr/>
            </p14:nvContentPartPr>
            <p14:xfrm>
              <a:off x="2710741" y="2806652"/>
              <a:ext cx="360" cy="360"/>
            </p14:xfrm>
          </p:contentPart>
        </mc:Choice>
        <mc:Fallback xmlns="">
          <p:pic>
            <p:nvPicPr>
              <p:cNvPr id="5" name="Ink 4">
                <a:extLst>
                  <a:ext uri="{FF2B5EF4-FFF2-40B4-BE49-F238E27FC236}">
                    <a16:creationId xmlns:a16="http://schemas.microsoft.com/office/drawing/2014/main" id="{C5A79160-1D6C-D9E5-6739-2CDB1F36D702}"/>
                  </a:ext>
                </a:extLst>
              </p:cNvPr>
              <p:cNvPicPr/>
              <p:nvPr/>
            </p:nvPicPr>
            <p:blipFill>
              <a:blip r:embed="rId4"/>
              <a:stretch>
                <a:fillRect/>
              </a:stretch>
            </p:blipFill>
            <p:spPr>
              <a:xfrm>
                <a:off x="2704621" y="280053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5EFF959A-11F6-89EA-8E35-7CC6300B2D64}"/>
                  </a:ext>
                </a:extLst>
              </p14:cNvPr>
              <p14:cNvContentPartPr/>
              <p14:nvPr/>
            </p14:nvContentPartPr>
            <p14:xfrm>
              <a:off x="4358821" y="3158012"/>
              <a:ext cx="17640" cy="360"/>
            </p14:xfrm>
          </p:contentPart>
        </mc:Choice>
        <mc:Fallback xmlns="">
          <p:pic>
            <p:nvPicPr>
              <p:cNvPr id="6" name="Ink 5">
                <a:extLst>
                  <a:ext uri="{FF2B5EF4-FFF2-40B4-BE49-F238E27FC236}">
                    <a16:creationId xmlns:a16="http://schemas.microsoft.com/office/drawing/2014/main" id="{5EFF959A-11F6-89EA-8E35-7CC6300B2D64}"/>
                  </a:ext>
                </a:extLst>
              </p:cNvPr>
              <p:cNvPicPr/>
              <p:nvPr/>
            </p:nvPicPr>
            <p:blipFill>
              <a:blip r:embed="rId6"/>
              <a:stretch>
                <a:fillRect/>
              </a:stretch>
            </p:blipFill>
            <p:spPr>
              <a:xfrm>
                <a:off x="4352701" y="3151892"/>
                <a:ext cx="29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3724348D-535B-F051-A041-DD0F47F18D4A}"/>
                  </a:ext>
                </a:extLst>
              </p14:cNvPr>
              <p14:cNvContentPartPr/>
              <p14:nvPr/>
            </p14:nvContentPartPr>
            <p14:xfrm>
              <a:off x="2562061" y="3215972"/>
              <a:ext cx="57240" cy="37800"/>
            </p14:xfrm>
          </p:contentPart>
        </mc:Choice>
        <mc:Fallback xmlns="">
          <p:pic>
            <p:nvPicPr>
              <p:cNvPr id="11" name="Ink 10">
                <a:extLst>
                  <a:ext uri="{FF2B5EF4-FFF2-40B4-BE49-F238E27FC236}">
                    <a16:creationId xmlns:a16="http://schemas.microsoft.com/office/drawing/2014/main" id="{3724348D-535B-F051-A041-DD0F47F18D4A}"/>
                  </a:ext>
                </a:extLst>
              </p:cNvPr>
              <p:cNvPicPr/>
              <p:nvPr/>
            </p:nvPicPr>
            <p:blipFill>
              <a:blip r:embed="rId8"/>
              <a:stretch>
                <a:fillRect/>
              </a:stretch>
            </p:blipFill>
            <p:spPr>
              <a:xfrm>
                <a:off x="2555941" y="3209852"/>
                <a:ext cx="69480" cy="50040"/>
              </a:xfrm>
              <a:prstGeom prst="rect">
                <a:avLst/>
              </a:prstGeom>
            </p:spPr>
          </p:pic>
        </mc:Fallback>
      </mc:AlternateContent>
      <p:sp>
        <p:nvSpPr>
          <p:cNvPr id="2" name="Footer Placeholder 4">
            <a:extLst>
              <a:ext uri="{FF2B5EF4-FFF2-40B4-BE49-F238E27FC236}">
                <a16:creationId xmlns:a16="http://schemas.microsoft.com/office/drawing/2014/main" id="{F31C426A-3BA7-92F4-DC95-3BCF5B665C78}"/>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3" name="Slide Number Placeholder 5">
            <a:extLst>
              <a:ext uri="{FF2B5EF4-FFF2-40B4-BE49-F238E27FC236}">
                <a16:creationId xmlns:a16="http://schemas.microsoft.com/office/drawing/2014/main" id="{D8960FAC-F225-7BE8-1E63-4713AE423727}"/>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3</a:t>
            </a:fld>
            <a:endParaRPr lang="en-US" sz="1200" dirty="0">
              <a:latin typeface="+mn-lt"/>
            </a:endParaRPr>
          </a:p>
        </p:txBody>
      </p:sp>
    </p:spTree>
    <p:extLst>
      <p:ext uri="{BB962C8B-B14F-4D97-AF65-F5344CB8AC3E}">
        <p14:creationId xmlns:p14="http://schemas.microsoft.com/office/powerpoint/2010/main" val="145760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441F1-738B-8EF0-AC01-6FB29559033D}"/>
            </a:ext>
          </a:extLst>
        </p:cNvPr>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7019C066-8BBD-B05D-70B1-83E722394D32}"/>
              </a:ext>
            </a:extLst>
          </p:cNvPr>
          <p:cNvPicPr>
            <a:picLocks noGrp="1" noChangeAspect="1"/>
          </p:cNvPicPr>
          <p:nvPr>
            <p:ph idx="1"/>
          </p:nvPr>
        </p:nvPicPr>
        <p:blipFill>
          <a:blip r:embed="rId2"/>
          <a:srcRect/>
          <a:stretch/>
        </p:blipFill>
        <p:spPr>
          <a:xfrm>
            <a:off x="878399" y="3708156"/>
            <a:ext cx="10435202" cy="2323628"/>
          </a:xfrm>
        </p:spPr>
      </p:pic>
      <p:sp>
        <p:nvSpPr>
          <p:cNvPr id="3" name="TextBox 2">
            <a:extLst>
              <a:ext uri="{FF2B5EF4-FFF2-40B4-BE49-F238E27FC236}">
                <a16:creationId xmlns:a16="http://schemas.microsoft.com/office/drawing/2014/main" id="{2740AAB6-2A1D-4E79-7017-CB1C275A83AE}"/>
              </a:ext>
            </a:extLst>
          </p:cNvPr>
          <p:cNvSpPr txBox="1"/>
          <p:nvPr/>
        </p:nvSpPr>
        <p:spPr>
          <a:xfrm>
            <a:off x="713015" y="1400242"/>
            <a:ext cx="1085469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b="1" dirty="0">
                <a:latin typeface="Times New Roman"/>
                <a:cs typeface="Arial"/>
              </a:rPr>
              <a:t>Foreign Labor Recruiter Information</a:t>
            </a:r>
            <a:endParaRPr lang="en-US" sz="2300" b="1" dirty="0">
              <a:latin typeface="Times New Roman"/>
              <a:cs typeface="Arial"/>
            </a:endParaRPr>
          </a:p>
          <a:p>
            <a:pPr marL="342900"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Section facilitates disclosure of agreements with foreign labor recruiters and information about the foreign labor recruiters that have or will be engaged in the recruitment of H-2A workers.</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a:t>
            </a:r>
            <a:r>
              <a:rPr lang="en-US" sz="2200" b="1" dirty="0">
                <a:solidFill>
                  <a:srgbClr val="800000"/>
                </a:solidFill>
                <a:latin typeface="Times New Roman" panose="02020603050405020304" pitchFamily="18" charset="0"/>
                <a:cs typeface="Times New Roman" panose="02020603050405020304" pitchFamily="18" charset="0"/>
              </a:rPr>
              <a:t>N/A</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can be marked where the employer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has NOT utilized and has no plans to use the services of a foreign labor recruiter in the recruitment of H-2A workers.</a:t>
            </a:r>
            <a:endParaRPr lang="en-US" sz="22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625E71-21D8-C754-6DC4-BE7CF1F65F88}"/>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ETA-9142A, Section E</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85ECAC09-7EDB-49A1-2801-F227DCC34EC2}"/>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526B6A09-BFD3-D7D1-0954-2FB469649C92}"/>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30</a:t>
            </a:fld>
            <a:endParaRPr lang="en-US" sz="1200" dirty="0">
              <a:latin typeface="+mn-lt"/>
            </a:endParaRPr>
          </a:p>
        </p:txBody>
      </p:sp>
    </p:spTree>
    <p:extLst>
      <p:ext uri="{BB962C8B-B14F-4D97-AF65-F5344CB8AC3E}">
        <p14:creationId xmlns:p14="http://schemas.microsoft.com/office/powerpoint/2010/main" val="279029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6D810-ACD5-32B7-D127-370A3B774A20}"/>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1F03677-1884-D9C4-DC68-0BFDCF58855A}"/>
              </a:ext>
            </a:extLst>
          </p:cNvPr>
          <p:cNvSpPr>
            <a:spLocks noGrp="1"/>
          </p:cNvSpPr>
          <p:nvPr>
            <p:ph idx="1"/>
          </p:nvPr>
        </p:nvSpPr>
        <p:spPr>
          <a:xfrm>
            <a:off x="568640" y="1721831"/>
            <a:ext cx="11325225" cy="4535749"/>
          </a:xfrm>
        </p:spPr>
        <p:txBody>
          <a:bodyPr vert="horz" lIns="91440" tIns="45720" rIns="91440" bIns="45720" rtlCol="0" anchor="t">
            <a:noAutofit/>
          </a:bodyPr>
          <a:lstStyle/>
          <a:p>
            <a:pPr marL="0" indent="0">
              <a:lnSpc>
                <a:spcPct val="107000"/>
              </a:lnSpc>
              <a:spcBef>
                <a:spcPts val="0"/>
              </a:spcBef>
              <a:spcAft>
                <a:spcPts val="1200"/>
              </a:spcAft>
              <a:buNone/>
            </a:pPr>
            <a:r>
              <a:rPr lang="en-US" sz="2400" b="1" dirty="0">
                <a:latin typeface="Times New Roman"/>
                <a:ea typeface="Times New Roman" panose="02020603050405020304" pitchFamily="18" charset="0"/>
                <a:cs typeface="Times New Roman"/>
              </a:rPr>
              <a:t>Foreign Labor Recruiter Information – Field E.11 </a:t>
            </a:r>
            <a:endParaRPr lang="en-US" sz="2400" b="1" dirty="0">
              <a:latin typeface="Times New Roman"/>
              <a:ea typeface="+mn-lt"/>
              <a:cs typeface="Times New Roman"/>
            </a:endParaRPr>
          </a:p>
          <a:p>
            <a:pPr>
              <a:lnSpc>
                <a:spcPct val="107000"/>
              </a:lnSpc>
              <a:spcBef>
                <a:spcPts val="0"/>
              </a:spcBef>
              <a:spcAft>
                <a:spcPts val="1200"/>
              </a:spcAft>
              <a:buClr>
                <a:srgbClr val="00588F"/>
              </a:buClr>
              <a:buFont typeface="Wingdings" panose="05000000000000000000" pitchFamily="2" charset="2"/>
              <a:buChar char="§"/>
            </a:pPr>
            <a:r>
              <a:rPr lang="en-US" sz="2200" kern="100" dirty="0">
                <a:latin typeface="Times New Roman"/>
                <a:ea typeface="+mn-lt"/>
                <a:cs typeface="+mn-lt"/>
              </a:rPr>
              <a:t>Mark </a:t>
            </a:r>
            <a:r>
              <a:rPr lang="en-US" sz="2200" b="1" kern="100" dirty="0">
                <a:latin typeface="Times New Roman"/>
                <a:ea typeface="+mn-lt"/>
                <a:cs typeface="+mn-lt"/>
              </a:rPr>
              <a:t>“Yes”</a:t>
            </a:r>
            <a:r>
              <a:rPr lang="en-US" sz="2200" kern="100" dirty="0">
                <a:latin typeface="Times New Roman"/>
                <a:ea typeface="+mn-lt"/>
                <a:cs typeface="+mn-lt"/>
              </a:rPr>
              <a:t> if </a:t>
            </a:r>
            <a:r>
              <a:rPr lang="en-US" sz="2200" kern="100" dirty="0">
                <a:effectLst/>
                <a:latin typeface="Times New Roman"/>
                <a:ea typeface="+mn-lt"/>
                <a:cs typeface="+mn-lt"/>
              </a:rPr>
              <a:t>the employer </a:t>
            </a:r>
            <a:r>
              <a:rPr lang="en-US" sz="2200" kern="100" dirty="0">
                <a:latin typeface="Times New Roman"/>
                <a:ea typeface="+mn-lt"/>
                <a:cs typeface="+mn-lt"/>
              </a:rPr>
              <a:t>has engaged </a:t>
            </a:r>
            <a:r>
              <a:rPr lang="en-US" sz="2200" kern="100" dirty="0">
                <a:effectLst/>
                <a:latin typeface="Times New Roman"/>
                <a:ea typeface="+mn-lt"/>
                <a:cs typeface="+mn-lt"/>
              </a:rPr>
              <a:t>or </a:t>
            </a:r>
            <a:r>
              <a:rPr lang="en-US" sz="2200" kern="100" dirty="0">
                <a:latin typeface="Times New Roman"/>
                <a:ea typeface="+mn-lt"/>
                <a:cs typeface="+mn-lt"/>
              </a:rPr>
              <a:t>is planning </a:t>
            </a:r>
            <a:r>
              <a:rPr lang="en-US" sz="2200" kern="100" dirty="0">
                <a:effectLst/>
                <a:latin typeface="Times New Roman"/>
                <a:ea typeface="+mn-lt"/>
                <a:cs typeface="+mn-lt"/>
              </a:rPr>
              <a:t>to engage </a:t>
            </a:r>
            <a:r>
              <a:rPr lang="en-US" sz="2200" kern="100" dirty="0">
                <a:latin typeface="Times New Roman"/>
                <a:ea typeface="+mn-lt"/>
                <a:cs typeface="+mn-lt"/>
              </a:rPr>
              <a:t>any agent(s) or foreign labor recruiter(s), directly or indirectly, </a:t>
            </a:r>
            <a:r>
              <a:rPr lang="en-US" sz="2200" kern="100" dirty="0">
                <a:effectLst/>
                <a:latin typeface="Times New Roman"/>
                <a:ea typeface="+mn-lt"/>
                <a:cs typeface="+mn-lt"/>
              </a:rPr>
              <a:t>in the recruitment of </a:t>
            </a:r>
            <a:r>
              <a:rPr lang="en-US" sz="2200" kern="100" dirty="0">
                <a:latin typeface="Times New Roman"/>
                <a:ea typeface="+mn-lt"/>
                <a:cs typeface="+mn-lt"/>
              </a:rPr>
              <a:t>prospective </a:t>
            </a:r>
            <a:r>
              <a:rPr lang="en-US" sz="2200" kern="100" dirty="0">
                <a:effectLst/>
                <a:latin typeface="Times New Roman"/>
                <a:ea typeface="+mn-lt"/>
                <a:cs typeface="+mn-lt"/>
              </a:rPr>
              <a:t>H-2A workers, regardless of whether </a:t>
            </a:r>
            <a:r>
              <a:rPr lang="en-US" sz="2200" kern="100" dirty="0">
                <a:latin typeface="Times New Roman"/>
                <a:ea typeface="+mn-lt"/>
                <a:cs typeface="+mn-lt"/>
              </a:rPr>
              <a:t>such </a:t>
            </a:r>
            <a:r>
              <a:rPr lang="en-US" sz="2200" kern="100" dirty="0">
                <a:effectLst/>
                <a:latin typeface="Times New Roman"/>
                <a:ea typeface="+mn-lt"/>
                <a:cs typeface="+mn-lt"/>
              </a:rPr>
              <a:t>agent</a:t>
            </a:r>
            <a:r>
              <a:rPr lang="en-US" sz="2200" kern="100" dirty="0">
                <a:latin typeface="Times New Roman"/>
                <a:ea typeface="+mn-lt"/>
                <a:cs typeface="+mn-lt"/>
              </a:rPr>
              <a:t>(s)</a:t>
            </a:r>
            <a:r>
              <a:rPr lang="en-US" sz="2200" kern="100" dirty="0">
                <a:effectLst/>
                <a:latin typeface="Times New Roman"/>
                <a:ea typeface="+mn-lt"/>
                <a:cs typeface="+mn-lt"/>
              </a:rPr>
              <a:t> or recruiter</a:t>
            </a:r>
            <a:r>
              <a:rPr lang="en-US" sz="2200" kern="100" dirty="0">
                <a:latin typeface="Times New Roman"/>
                <a:ea typeface="+mn-lt"/>
                <a:cs typeface="+mn-lt"/>
              </a:rPr>
              <a:t>(s)</a:t>
            </a:r>
            <a:r>
              <a:rPr lang="en-US" sz="2200" kern="100" dirty="0">
                <a:effectLst/>
                <a:latin typeface="Times New Roman"/>
                <a:ea typeface="+mn-lt"/>
                <a:cs typeface="+mn-lt"/>
              </a:rPr>
              <a:t> is </a:t>
            </a:r>
            <a:r>
              <a:rPr lang="en-US" sz="2200" kern="100" dirty="0">
                <a:latin typeface="Times New Roman"/>
                <a:ea typeface="+mn-lt"/>
                <a:cs typeface="+mn-lt"/>
              </a:rPr>
              <a:t>(are) </a:t>
            </a:r>
            <a:r>
              <a:rPr lang="en-US" sz="2200" kern="100" dirty="0">
                <a:effectLst/>
                <a:latin typeface="Times New Roman"/>
                <a:ea typeface="+mn-lt"/>
                <a:cs typeface="+mn-lt"/>
              </a:rPr>
              <a:t>located in the U.S. or abroad</a:t>
            </a:r>
            <a:r>
              <a:rPr lang="en-US" sz="2200" kern="100" dirty="0">
                <a:latin typeface="Times New Roman"/>
                <a:ea typeface="+mn-lt"/>
                <a:cs typeface="+mn-lt"/>
              </a:rPr>
              <a:t>. </a:t>
            </a:r>
            <a:endParaRPr lang="en-US" sz="2200" dirty="0">
              <a:latin typeface="Times New Roman"/>
              <a:ea typeface="+mn-lt"/>
              <a:cs typeface="Times New Roman"/>
            </a:endParaRPr>
          </a:p>
          <a:p>
            <a:pPr>
              <a:lnSpc>
                <a:spcPct val="107000"/>
              </a:lnSpc>
              <a:spcBef>
                <a:spcPts val="0"/>
              </a:spcBef>
              <a:spcAft>
                <a:spcPts val="1200"/>
              </a:spcAft>
              <a:buClr>
                <a:srgbClr val="00588F"/>
              </a:buClr>
              <a:buFont typeface="Wingdings" panose="05000000000000000000" pitchFamily="2" charset="2"/>
              <a:buChar char="§"/>
            </a:pPr>
            <a:r>
              <a:rPr lang="en-US" sz="2200" kern="100" dirty="0">
                <a:latin typeface="Times New Roman"/>
                <a:ea typeface="+mn-lt"/>
                <a:cs typeface="+mn-lt"/>
              </a:rPr>
              <a:t>Mark </a:t>
            </a:r>
            <a:r>
              <a:rPr lang="en-US" sz="2200" b="1" kern="100" dirty="0">
                <a:latin typeface="Times New Roman"/>
                <a:ea typeface="+mn-lt"/>
                <a:cs typeface="+mn-lt"/>
              </a:rPr>
              <a:t>“No”</a:t>
            </a:r>
            <a:r>
              <a:rPr lang="en-US" sz="2200" kern="100" dirty="0">
                <a:latin typeface="Times New Roman"/>
                <a:ea typeface="+mn-lt"/>
                <a:cs typeface="+mn-lt"/>
              </a:rPr>
              <a:t> here if the employer has not engaged and has no plans to engage any agent(s) or recruiter</a:t>
            </a:r>
            <a:r>
              <a:rPr lang="en-US" sz="2200" kern="100" dirty="0">
                <a:effectLst/>
                <a:latin typeface="Times New Roman"/>
                <a:ea typeface="+mn-lt"/>
                <a:cs typeface="+mn-lt"/>
              </a:rPr>
              <a:t>(</a:t>
            </a:r>
            <a:r>
              <a:rPr lang="en-US" sz="2200" kern="100" dirty="0">
                <a:latin typeface="Times New Roman"/>
                <a:ea typeface="+mn-lt"/>
                <a:cs typeface="+mn-lt"/>
              </a:rPr>
              <a:t>s) in </a:t>
            </a:r>
            <a:r>
              <a:rPr lang="en-US" sz="2200" kern="100" dirty="0">
                <a:effectLst/>
                <a:latin typeface="Times New Roman"/>
                <a:ea typeface="+mn-lt"/>
                <a:cs typeface="+mn-lt"/>
              </a:rPr>
              <a:t>the </a:t>
            </a:r>
            <a:r>
              <a:rPr lang="en-US" sz="2200" kern="100" dirty="0">
                <a:latin typeface="Times New Roman"/>
                <a:ea typeface="+mn-lt"/>
                <a:cs typeface="+mn-lt"/>
              </a:rPr>
              <a:t>recruitment </a:t>
            </a:r>
            <a:r>
              <a:rPr lang="en-US" sz="2200" kern="100" dirty="0">
                <a:effectLst/>
                <a:latin typeface="Times New Roman"/>
                <a:ea typeface="+mn-lt"/>
                <a:cs typeface="+mn-lt"/>
              </a:rPr>
              <a:t>of </a:t>
            </a:r>
            <a:r>
              <a:rPr lang="en-US" sz="2200" kern="100" dirty="0">
                <a:latin typeface="Times New Roman"/>
                <a:ea typeface="+mn-lt"/>
                <a:cs typeface="+mn-lt"/>
              </a:rPr>
              <a:t>prospective H-2A </a:t>
            </a:r>
            <a:r>
              <a:rPr lang="en-US" sz="2200" kern="100" dirty="0">
                <a:effectLst/>
                <a:latin typeface="Times New Roman"/>
                <a:ea typeface="+mn-lt"/>
                <a:cs typeface="+mn-lt"/>
              </a:rPr>
              <a:t>workers</a:t>
            </a:r>
            <a:r>
              <a:rPr lang="en-US" sz="2200" kern="100" dirty="0">
                <a:latin typeface="Times New Roman"/>
                <a:ea typeface="+mn-lt"/>
                <a:cs typeface="+mn-lt"/>
              </a:rPr>
              <a:t>.</a:t>
            </a:r>
            <a:endParaRPr lang="en-US" sz="2200" dirty="0">
              <a:latin typeface="Times New Roman"/>
              <a:ea typeface="+mn-lt"/>
              <a:cs typeface="Times New Roman" panose="02020603050405020304" pitchFamily="18" charset="0"/>
            </a:endParaRPr>
          </a:p>
          <a:p>
            <a:pPr marL="0" indent="0">
              <a:lnSpc>
                <a:spcPct val="107000"/>
              </a:lnSpc>
              <a:spcBef>
                <a:spcPts val="0"/>
              </a:spcBef>
              <a:spcAft>
                <a:spcPts val="1200"/>
              </a:spcAft>
              <a:buClr>
                <a:srgbClr val="00588F"/>
              </a:buClr>
              <a:buNone/>
            </a:pPr>
            <a:r>
              <a:rPr lang="en-US" sz="2200" b="1" u="sng" kern="100" dirty="0">
                <a:solidFill>
                  <a:srgbClr val="800000"/>
                </a:solidFill>
                <a:effectLst/>
                <a:latin typeface="Times New Roman"/>
                <a:ea typeface="Calibri" panose="020F0502020204030204" pitchFamily="34" charset="0"/>
                <a:cs typeface="Times New Roman"/>
              </a:rPr>
              <a:t>Important Reminder</a:t>
            </a:r>
            <a:r>
              <a:rPr lang="en-US" sz="2200" kern="100" dirty="0">
                <a:effectLst/>
                <a:latin typeface="Times New Roman"/>
                <a:ea typeface="Calibri" panose="020F0502020204030204" pitchFamily="34" charset="0"/>
                <a:cs typeface="Times New Roman"/>
              </a:rPr>
              <a:t>: Employer must update this information with any changes during the contract period (</a:t>
            </a:r>
            <a:r>
              <a:rPr lang="en-US" sz="2200" b="1" kern="100" dirty="0">
                <a:effectLst/>
                <a:latin typeface="Times New Roman"/>
                <a:ea typeface="Calibri" panose="020F0502020204030204" pitchFamily="34" charset="0"/>
                <a:cs typeface="Times New Roman"/>
              </a:rPr>
              <a:t>§ 655.137(c)</a:t>
            </a:r>
            <a:r>
              <a:rPr lang="en-US" sz="2200" kern="100" dirty="0">
                <a:effectLst/>
                <a:latin typeface="Times New Roman"/>
                <a:ea typeface="Calibri" panose="020F0502020204030204" pitchFamily="34" charset="0"/>
                <a:cs typeface="Times New Roman"/>
              </a:rPr>
              <a:t>) and must retain this information for a period of three years (</a:t>
            </a:r>
            <a:r>
              <a:rPr lang="en-US" sz="2200" b="1" kern="100" dirty="0">
                <a:effectLst/>
                <a:latin typeface="Times New Roman"/>
                <a:ea typeface="Calibri" panose="020F0502020204030204" pitchFamily="34" charset="0"/>
                <a:cs typeface="Times New Roman"/>
              </a:rPr>
              <a:t>§ 655.167(c)(8)</a:t>
            </a:r>
            <a:r>
              <a:rPr lang="en-US" sz="2200" kern="100" dirty="0">
                <a:effectLst/>
                <a:latin typeface="Times New Roman"/>
                <a:ea typeface="Calibri" panose="020F0502020204030204" pitchFamily="34" charset="0"/>
                <a:cs typeface="Times New Roman"/>
              </a:rPr>
              <a:t>).</a:t>
            </a:r>
            <a:r>
              <a:rPr lang="en-US" sz="2200" kern="100" dirty="0">
                <a:latin typeface="Times New Roman"/>
                <a:ea typeface="Calibri" panose="020F0502020204030204" pitchFamily="34" charset="0"/>
                <a:cs typeface="Times New Roman"/>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F9B5F4A-43A6-F101-57A2-77A04AD057E9}"/>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ETA-9142A, Section E</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9CB66579-21B0-4F1B-C8A7-B5E784CA9A50}"/>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3" name="Slide Number Placeholder 5">
            <a:extLst>
              <a:ext uri="{FF2B5EF4-FFF2-40B4-BE49-F238E27FC236}">
                <a16:creationId xmlns:a16="http://schemas.microsoft.com/office/drawing/2014/main" id="{F763DEF0-DE55-BEA1-1087-1E3699A8FFD2}"/>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31</a:t>
            </a:fld>
            <a:endParaRPr lang="en-US" sz="1200" dirty="0">
              <a:latin typeface="+mn-lt"/>
            </a:endParaRPr>
          </a:p>
        </p:txBody>
      </p:sp>
    </p:spTree>
    <p:extLst>
      <p:ext uri="{BB962C8B-B14F-4D97-AF65-F5344CB8AC3E}">
        <p14:creationId xmlns:p14="http://schemas.microsoft.com/office/powerpoint/2010/main" val="202012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6D810-ACD5-32B7-D127-370A3B774A20}"/>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1F03677-1884-D9C4-DC68-0BFDCF58855A}"/>
              </a:ext>
            </a:extLst>
          </p:cNvPr>
          <p:cNvSpPr>
            <a:spLocks noGrp="1"/>
          </p:cNvSpPr>
          <p:nvPr>
            <p:ph idx="1"/>
          </p:nvPr>
        </p:nvSpPr>
        <p:spPr>
          <a:xfrm>
            <a:off x="568640" y="1644714"/>
            <a:ext cx="11325225" cy="4535749"/>
          </a:xfrm>
        </p:spPr>
        <p:txBody>
          <a:bodyPr vert="horz" lIns="91440" tIns="45720" rIns="91440" bIns="45720" rtlCol="0" anchor="t">
            <a:noAutofit/>
          </a:bodyPr>
          <a:lstStyle/>
          <a:p>
            <a:pPr marL="0" indent="0">
              <a:lnSpc>
                <a:spcPct val="107000"/>
              </a:lnSpc>
              <a:spcBef>
                <a:spcPts val="0"/>
              </a:spcBef>
              <a:spcAft>
                <a:spcPts val="600"/>
              </a:spcAft>
              <a:buNone/>
            </a:pPr>
            <a:r>
              <a:rPr lang="en-US" sz="2400" b="1" dirty="0">
                <a:latin typeface="Times New Roman"/>
                <a:ea typeface="Times New Roman" panose="02020603050405020304" pitchFamily="18" charset="0"/>
                <a:cs typeface="Times New Roman"/>
              </a:rPr>
              <a:t>Foreign Labor Recruiter Information – Field E.11a </a:t>
            </a:r>
            <a:endParaRPr lang="en-US" sz="2400" b="1" dirty="0">
              <a:latin typeface="Times New Roman"/>
              <a:ea typeface="+mn-lt"/>
              <a:cs typeface="Times New Roman"/>
            </a:endParaRPr>
          </a:p>
          <a:p>
            <a:pPr>
              <a:spcBef>
                <a:spcPts val="600"/>
              </a:spcBef>
              <a:buClr>
                <a:srgbClr val="00588F"/>
              </a:buClr>
              <a:buFont typeface="Arial" panose="05000000000000000000" pitchFamily="2" charset="2"/>
              <a:buChar char="▪"/>
            </a:pPr>
            <a:r>
              <a:rPr lang="en-US" sz="2200" kern="100" dirty="0">
                <a:latin typeface="Times New Roman"/>
                <a:ea typeface="+mn-lt"/>
                <a:cs typeface="+mn-lt"/>
              </a:rPr>
              <a:t>Mark </a:t>
            </a:r>
            <a:r>
              <a:rPr lang="en-US" sz="2200" b="1" kern="100" dirty="0">
                <a:latin typeface="Times New Roman"/>
                <a:ea typeface="+mn-lt"/>
                <a:cs typeface="+mn-lt"/>
              </a:rPr>
              <a:t>“Yes”</a:t>
            </a:r>
            <a:r>
              <a:rPr lang="en-US" sz="2200" kern="100" dirty="0">
                <a:latin typeface="Times New Roman"/>
                <a:ea typeface="+mn-lt"/>
                <a:cs typeface="+mn-lt"/>
              </a:rPr>
              <a:t> to indicate that </a:t>
            </a:r>
            <a:r>
              <a:rPr lang="en-US" sz="2200" kern="100" dirty="0">
                <a:effectLst/>
                <a:latin typeface="Times New Roman"/>
                <a:ea typeface="+mn-lt"/>
                <a:cs typeface="+mn-lt"/>
              </a:rPr>
              <a:t>the employer </a:t>
            </a:r>
            <a:r>
              <a:rPr lang="en-US" sz="2200" kern="100" dirty="0">
                <a:latin typeface="Times New Roman"/>
                <a:ea typeface="+mn-lt"/>
                <a:cs typeface="+mn-lt"/>
              </a:rPr>
              <a:t>is submitting a copy of all contracts and agreements with any agent and/or recruiter whom the employer is engaging or planning to engage </a:t>
            </a:r>
            <a:r>
              <a:rPr lang="en-US" sz="2200" kern="100" dirty="0">
                <a:effectLst/>
                <a:latin typeface="Times New Roman"/>
                <a:ea typeface="+mn-lt"/>
                <a:cs typeface="+mn-lt"/>
              </a:rPr>
              <a:t>in the recruitment of H-2A workers</a:t>
            </a:r>
            <a:r>
              <a:rPr lang="en-US" sz="2200" kern="100" dirty="0">
                <a:latin typeface="Times New Roman"/>
                <a:ea typeface="+mn-lt"/>
                <a:cs typeface="+mn-lt"/>
              </a:rPr>
              <a:t> for this application. </a:t>
            </a:r>
            <a:endParaRPr lang="en-US" sz="2200" dirty="0">
              <a:latin typeface="Times New Roman"/>
              <a:ea typeface="+mn-lt"/>
              <a:cs typeface="+mn-lt"/>
            </a:endParaRPr>
          </a:p>
          <a:p>
            <a:pPr>
              <a:buClr>
                <a:srgbClr val="00588F"/>
              </a:buClr>
              <a:buFont typeface="Arial" panose="05000000000000000000" pitchFamily="2" charset="2"/>
              <a:buChar char="▪"/>
            </a:pPr>
            <a:r>
              <a:rPr lang="en-US" sz="2200" kern="100" dirty="0">
                <a:latin typeface="Times New Roman"/>
                <a:ea typeface="+mn-lt"/>
                <a:cs typeface="+mn-lt"/>
              </a:rPr>
              <a:t>Mark </a:t>
            </a:r>
            <a:r>
              <a:rPr lang="en-US" sz="2200" b="1" kern="100" dirty="0">
                <a:latin typeface="Times New Roman"/>
                <a:ea typeface="+mn-lt"/>
                <a:cs typeface="+mn-lt"/>
              </a:rPr>
              <a:t>“N/A”</a:t>
            </a:r>
            <a:r>
              <a:rPr lang="en-US" sz="2200" kern="100" dirty="0">
                <a:latin typeface="Times New Roman"/>
                <a:ea typeface="+mn-lt"/>
                <a:cs typeface="+mn-lt"/>
              </a:rPr>
              <a:t> here if there are no agreements with any </a:t>
            </a:r>
            <a:r>
              <a:rPr lang="en-US" sz="2200" kern="100" dirty="0">
                <a:effectLst/>
                <a:latin typeface="Times New Roman"/>
                <a:ea typeface="+mn-lt"/>
                <a:cs typeface="+mn-lt"/>
              </a:rPr>
              <a:t>agent or recruiter</a:t>
            </a:r>
            <a:r>
              <a:rPr lang="en-US" sz="2200" kern="100" dirty="0">
                <a:latin typeface="Times New Roman"/>
                <a:ea typeface="+mn-lt"/>
                <a:cs typeface="+mn-lt"/>
              </a:rPr>
              <a:t> whom the employer </a:t>
            </a:r>
            <a:r>
              <a:rPr lang="en-US" sz="2200" kern="100" dirty="0">
                <a:effectLst/>
                <a:latin typeface="Times New Roman"/>
                <a:ea typeface="+mn-lt"/>
                <a:cs typeface="+mn-lt"/>
              </a:rPr>
              <a:t>is </a:t>
            </a:r>
            <a:r>
              <a:rPr lang="en-US" sz="2200" kern="100" dirty="0">
                <a:latin typeface="Times New Roman"/>
                <a:ea typeface="+mn-lt"/>
                <a:cs typeface="+mn-lt"/>
              </a:rPr>
              <a:t>engaging or planning to engage </a:t>
            </a:r>
            <a:r>
              <a:rPr lang="en-US" sz="2200" kern="100" dirty="0">
                <a:effectLst/>
                <a:latin typeface="Times New Roman"/>
                <a:ea typeface="+mn-lt"/>
                <a:cs typeface="+mn-lt"/>
              </a:rPr>
              <a:t>in the </a:t>
            </a:r>
            <a:r>
              <a:rPr lang="en-US" sz="2200" kern="100" dirty="0">
                <a:latin typeface="Times New Roman"/>
                <a:ea typeface="+mn-lt"/>
                <a:cs typeface="+mn-lt"/>
              </a:rPr>
              <a:t>recruitment of H-2A workers</a:t>
            </a:r>
            <a:r>
              <a:rPr lang="en-US" sz="2200" kern="100" dirty="0">
                <a:effectLst/>
                <a:latin typeface="Times New Roman"/>
                <a:ea typeface="+mn-lt"/>
                <a:cs typeface="+mn-lt"/>
              </a:rPr>
              <a:t>.</a:t>
            </a:r>
            <a:endParaRPr lang="en-US" sz="2200" dirty="0">
              <a:latin typeface="Times New Roman"/>
              <a:ea typeface="+mn-lt"/>
              <a:cs typeface="+mn-lt"/>
            </a:endParaRPr>
          </a:p>
          <a:p>
            <a:pPr>
              <a:buClr>
                <a:srgbClr val="00588F"/>
              </a:buClr>
              <a:buFont typeface="Arial" panose="05000000000000000000" pitchFamily="2" charset="2"/>
              <a:buChar char="▪"/>
            </a:pPr>
            <a:r>
              <a:rPr lang="en-US" sz="2200" kern="100" dirty="0">
                <a:latin typeface="Times New Roman"/>
                <a:ea typeface="+mn-lt"/>
                <a:cs typeface="+mn-lt"/>
              </a:rPr>
              <a:t>Mark </a:t>
            </a:r>
            <a:r>
              <a:rPr lang="en-US" sz="2200" b="1" kern="100" dirty="0">
                <a:latin typeface="Times New Roman"/>
                <a:ea typeface="+mn-lt"/>
                <a:cs typeface="+mn-lt"/>
              </a:rPr>
              <a:t>“N/A”</a:t>
            </a:r>
            <a:r>
              <a:rPr lang="en-US" sz="2200" kern="100" dirty="0">
                <a:latin typeface="Times New Roman"/>
                <a:ea typeface="+mn-lt"/>
                <a:cs typeface="+mn-lt"/>
              </a:rPr>
              <a:t> if question E.11 above is marked “No.” </a:t>
            </a:r>
            <a:endParaRPr lang="en-US" sz="2200" dirty="0">
              <a:latin typeface="Times New Roman"/>
              <a:ea typeface="+mn-lt"/>
              <a:cs typeface="+mn-lt"/>
            </a:endParaRPr>
          </a:p>
          <a:p>
            <a:pPr marL="0" indent="0">
              <a:buClr>
                <a:srgbClr val="00588F"/>
              </a:buClr>
              <a:buNone/>
            </a:pPr>
            <a:r>
              <a:rPr lang="en-US" sz="2200" b="1" u="sng" kern="100" dirty="0">
                <a:solidFill>
                  <a:srgbClr val="800000"/>
                </a:solidFill>
                <a:latin typeface="Times New Roman"/>
                <a:ea typeface="+mn-lt"/>
                <a:cs typeface="+mn-lt"/>
              </a:rPr>
              <a:t>Important Reminder</a:t>
            </a:r>
            <a:r>
              <a:rPr lang="en-US" sz="2200" kern="100" dirty="0">
                <a:latin typeface="Times New Roman"/>
                <a:ea typeface="+mn-lt"/>
                <a:cs typeface="+mn-lt"/>
              </a:rPr>
              <a:t>: An employer is required under 20 CFR 655.137(a) to submit a copy of all agreements with any agent or recruiter whom it engages or plans to engage in </a:t>
            </a:r>
            <a:r>
              <a:rPr lang="en-US" sz="2200" kern="100" dirty="0">
                <a:effectLst/>
                <a:latin typeface="Times New Roman"/>
                <a:ea typeface="+mn-lt"/>
                <a:cs typeface="+mn-lt"/>
              </a:rPr>
              <a:t>the </a:t>
            </a:r>
            <a:r>
              <a:rPr lang="en-US" sz="2200" kern="100" dirty="0">
                <a:latin typeface="Times New Roman"/>
                <a:ea typeface="+mn-lt"/>
                <a:cs typeface="+mn-lt"/>
              </a:rPr>
              <a:t>recruitment </a:t>
            </a:r>
            <a:r>
              <a:rPr lang="en-US" sz="2200" kern="100" dirty="0">
                <a:effectLst/>
                <a:latin typeface="Times New Roman"/>
                <a:ea typeface="+mn-lt"/>
                <a:cs typeface="+mn-lt"/>
              </a:rPr>
              <a:t>of </a:t>
            </a:r>
            <a:r>
              <a:rPr lang="en-US" sz="2200" kern="100" dirty="0">
                <a:latin typeface="Times New Roman"/>
                <a:ea typeface="+mn-lt"/>
                <a:cs typeface="+mn-lt"/>
              </a:rPr>
              <a:t>H-2A </a:t>
            </a:r>
            <a:r>
              <a:rPr lang="en-US" sz="2200" kern="100" dirty="0">
                <a:effectLst/>
                <a:latin typeface="Times New Roman"/>
                <a:ea typeface="+mn-lt"/>
                <a:cs typeface="+mn-lt"/>
              </a:rPr>
              <a:t>workers</a:t>
            </a:r>
            <a:r>
              <a:rPr lang="en-US" sz="2200" kern="100" dirty="0">
                <a:latin typeface="Times New Roman"/>
                <a:ea typeface="+mn-lt"/>
                <a:cs typeface="+mn-lt"/>
              </a:rPr>
              <a:t>.  </a:t>
            </a:r>
            <a:endParaRPr lang="en-US" sz="2200" kern="100" dirty="0">
              <a:effectLst/>
              <a:latin typeface="Arial"/>
              <a:ea typeface="Calibri" panose="020F0502020204030204" pitchFamily="34" charset="0"/>
              <a:cs typeface="Arial"/>
            </a:endParaRPr>
          </a:p>
        </p:txBody>
      </p:sp>
      <p:sp>
        <p:nvSpPr>
          <p:cNvPr id="3" name="TextBox 2">
            <a:extLst>
              <a:ext uri="{FF2B5EF4-FFF2-40B4-BE49-F238E27FC236}">
                <a16:creationId xmlns:a16="http://schemas.microsoft.com/office/drawing/2014/main" id="{2F269F01-0267-90D2-C1E7-C3D92AE4DFF8}"/>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ETA-9142A, Section E</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6528AA35-FA91-4AB8-A188-738C13908FAF}"/>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9DEA3416-7F65-5CDB-1390-788C2619DD05}"/>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32</a:t>
            </a:fld>
            <a:endParaRPr lang="en-US" sz="1200" dirty="0">
              <a:latin typeface="+mn-lt"/>
            </a:endParaRPr>
          </a:p>
        </p:txBody>
      </p:sp>
    </p:spTree>
    <p:extLst>
      <p:ext uri="{BB962C8B-B14F-4D97-AF65-F5344CB8AC3E}">
        <p14:creationId xmlns:p14="http://schemas.microsoft.com/office/powerpoint/2010/main" val="117117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6D810-ACD5-32B7-D127-370A3B774A20}"/>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1F03677-1884-D9C4-DC68-0BFDCF58855A}"/>
              </a:ext>
            </a:extLst>
          </p:cNvPr>
          <p:cNvSpPr>
            <a:spLocks noGrp="1"/>
          </p:cNvSpPr>
          <p:nvPr>
            <p:ph idx="1"/>
          </p:nvPr>
        </p:nvSpPr>
        <p:spPr>
          <a:xfrm>
            <a:off x="531908" y="1754882"/>
            <a:ext cx="10958685" cy="4106091"/>
          </a:xfrm>
        </p:spPr>
        <p:txBody>
          <a:bodyPr vert="horz" lIns="91440" tIns="45720" rIns="91440" bIns="45720" rtlCol="0" anchor="t">
            <a:noAutofit/>
          </a:bodyPr>
          <a:lstStyle/>
          <a:p>
            <a:pPr marL="0" indent="0">
              <a:lnSpc>
                <a:spcPct val="107000"/>
              </a:lnSpc>
              <a:spcBef>
                <a:spcPts val="0"/>
              </a:spcBef>
              <a:spcAft>
                <a:spcPts val="600"/>
              </a:spcAft>
              <a:buNone/>
            </a:pPr>
            <a:r>
              <a:rPr lang="en-US" sz="2400" b="1" dirty="0">
                <a:latin typeface="Times New Roman"/>
                <a:ea typeface="Times New Roman" panose="02020603050405020304" pitchFamily="18" charset="0"/>
                <a:cs typeface="Times New Roman"/>
              </a:rPr>
              <a:t>Foreign Labor Recruiter Information – Field E.11b </a:t>
            </a:r>
            <a:endParaRPr lang="en-US" sz="2400" b="1" dirty="0">
              <a:latin typeface="Times New Roman"/>
              <a:ea typeface="+mn-lt"/>
              <a:cs typeface="Times New Roman"/>
            </a:endParaRPr>
          </a:p>
          <a:p>
            <a:pPr>
              <a:spcBef>
                <a:spcPts val="600"/>
              </a:spcBef>
              <a:buClr>
                <a:srgbClr val="00588F"/>
              </a:buClr>
              <a:buFont typeface="Arial" panose="05000000000000000000" pitchFamily="2" charset="2"/>
              <a:buChar char="▪"/>
            </a:pPr>
            <a:r>
              <a:rPr lang="en-US" sz="2200" kern="100" dirty="0">
                <a:latin typeface="Times New Roman"/>
                <a:ea typeface="+mn-lt"/>
                <a:cs typeface="+mn-lt"/>
              </a:rPr>
              <a:t>Mark “Yes” to indicate that </a:t>
            </a:r>
            <a:r>
              <a:rPr lang="en-US" sz="2200" kern="100" dirty="0">
                <a:effectLst/>
                <a:latin typeface="Times New Roman"/>
                <a:ea typeface="+mn-lt"/>
                <a:cs typeface="+mn-lt"/>
              </a:rPr>
              <a:t>the employer </a:t>
            </a:r>
            <a:r>
              <a:rPr lang="en-US" sz="2200" kern="100" dirty="0">
                <a:latin typeface="Times New Roman"/>
                <a:ea typeface="+mn-lt"/>
                <a:cs typeface="+mn-lt"/>
              </a:rPr>
              <a:t>has provided, through Appendix D, the identity and location of all persons and entities hired by or working for the foreign labor recruiter or agent, and any of the agents or employees of those persons and entities, to recruit prospective foreign workers for the H-2A job opportunity. </a:t>
            </a:r>
            <a:endParaRPr lang="en-US" sz="2200" dirty="0">
              <a:latin typeface="Times New Roman"/>
              <a:ea typeface="+mn-lt"/>
              <a:cs typeface="+mn-lt"/>
            </a:endParaRPr>
          </a:p>
          <a:p>
            <a:pPr>
              <a:buClr>
                <a:srgbClr val="00588F"/>
              </a:buClr>
              <a:buFont typeface="Arial" panose="05000000000000000000" pitchFamily="2" charset="2"/>
              <a:buChar char="▪"/>
            </a:pPr>
            <a:r>
              <a:rPr lang="en-US" sz="2200" kern="100" dirty="0">
                <a:latin typeface="Times New Roman"/>
                <a:ea typeface="+mn-lt"/>
                <a:cs typeface="+mn-lt"/>
              </a:rPr>
              <a:t>If the employer has NOT utilized and has no plans to use the services of a foreign labor recruiter </a:t>
            </a:r>
            <a:r>
              <a:rPr lang="en-US" sz="2200" kern="100" dirty="0">
                <a:effectLst/>
                <a:latin typeface="Times New Roman"/>
                <a:ea typeface="+mn-lt"/>
                <a:cs typeface="+mn-lt"/>
              </a:rPr>
              <a:t>in the recruitment of H-2A workers</a:t>
            </a:r>
            <a:r>
              <a:rPr lang="en-US" sz="2200" kern="100" dirty="0">
                <a:latin typeface="Times New Roman"/>
                <a:ea typeface="+mn-lt"/>
                <a:cs typeface="+mn-lt"/>
              </a:rPr>
              <a:t> for this application, mark </a:t>
            </a:r>
            <a:r>
              <a:rPr lang="en-US" sz="2200" b="1" kern="100" dirty="0">
                <a:latin typeface="Times New Roman"/>
                <a:ea typeface="+mn-lt"/>
                <a:cs typeface="+mn-lt"/>
              </a:rPr>
              <a:t>“N/A”</a:t>
            </a:r>
            <a:r>
              <a:rPr lang="en-US" sz="2200" kern="100" dirty="0">
                <a:latin typeface="Times New Roman"/>
                <a:ea typeface="+mn-lt"/>
                <a:cs typeface="+mn-lt"/>
              </a:rPr>
              <a:t> here. </a:t>
            </a:r>
            <a:endParaRPr lang="en-US" sz="2200" dirty="0">
              <a:latin typeface="Times New Roman"/>
              <a:ea typeface="+mn-lt"/>
              <a:cs typeface="+mn-lt"/>
            </a:endParaRPr>
          </a:p>
          <a:p>
            <a:pPr marL="0" indent="0">
              <a:buClr>
                <a:srgbClr val="00588F"/>
              </a:buClr>
              <a:buNone/>
            </a:pPr>
            <a:r>
              <a:rPr lang="en-US" sz="2200" b="1" u="sng" kern="100" dirty="0">
                <a:solidFill>
                  <a:srgbClr val="800000"/>
                </a:solidFill>
                <a:latin typeface="Times New Roman"/>
                <a:ea typeface="+mn-lt"/>
                <a:cs typeface="Times New Roman"/>
              </a:rPr>
              <a:t>Important Reminder</a:t>
            </a:r>
            <a:r>
              <a:rPr lang="en-US" sz="2200" b="1" kern="100" dirty="0">
                <a:solidFill>
                  <a:srgbClr val="800000"/>
                </a:solidFill>
                <a:latin typeface="Times New Roman"/>
                <a:ea typeface="+mn-lt"/>
                <a:cs typeface="Times New Roman"/>
              </a:rPr>
              <a:t>: </a:t>
            </a:r>
            <a:r>
              <a:rPr lang="en-US" sz="2200" kern="100" dirty="0">
                <a:latin typeface="Times New Roman"/>
                <a:ea typeface="+mn-lt"/>
                <a:cs typeface="Times New Roman"/>
              </a:rPr>
              <a:t>OFLC will publish a foreign labor recruiter registry containing a recruiter’s identifying information, as in H-2B. </a:t>
            </a:r>
            <a:r>
              <a:rPr lang="en-US" sz="2200" b="1" kern="100" dirty="0">
                <a:latin typeface="Times New Roman"/>
                <a:ea typeface="+mn-lt"/>
                <a:cs typeface="Times New Roman"/>
              </a:rPr>
              <a:t>§ 655.137(d)</a:t>
            </a:r>
            <a:r>
              <a:rPr lang="en-US" sz="2200" kern="100" dirty="0">
                <a:latin typeface="Times New Roman"/>
                <a:ea typeface="+mn-lt"/>
                <a:cs typeface="Times New Roman"/>
              </a:rPr>
              <a:t>. </a:t>
            </a:r>
            <a:endParaRPr lang="en-US" sz="2200" dirty="0">
              <a:latin typeface="Times New Roman"/>
              <a:ea typeface="+mn-lt"/>
              <a:cs typeface="Arial"/>
            </a:endParaRPr>
          </a:p>
        </p:txBody>
      </p:sp>
      <p:sp>
        <p:nvSpPr>
          <p:cNvPr id="3" name="TextBox 2">
            <a:extLst>
              <a:ext uri="{FF2B5EF4-FFF2-40B4-BE49-F238E27FC236}">
                <a16:creationId xmlns:a16="http://schemas.microsoft.com/office/drawing/2014/main" id="{484FF849-1861-8D6E-D609-C2536B7D9240}"/>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ETA-9142A, Section E</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4ED51E10-5D95-D9BC-CD04-E31717547E8E}"/>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F9232D43-971D-6F69-068E-A574167A956A}"/>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33</a:t>
            </a:fld>
            <a:endParaRPr lang="en-US" sz="1200" dirty="0">
              <a:latin typeface="+mn-lt"/>
            </a:endParaRPr>
          </a:p>
        </p:txBody>
      </p:sp>
    </p:spTree>
    <p:extLst>
      <p:ext uri="{BB962C8B-B14F-4D97-AF65-F5344CB8AC3E}">
        <p14:creationId xmlns:p14="http://schemas.microsoft.com/office/powerpoint/2010/main" val="215773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E5358-A794-83E8-D0B1-B6E1DF7311ED}"/>
            </a:ext>
          </a:extLst>
        </p:cNvPr>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B292C06-7C08-DED0-45D2-9F5101726105}"/>
              </a:ext>
            </a:extLst>
          </p:cNvPr>
          <p:cNvPicPr>
            <a:picLocks noGrp="1" noChangeAspect="1"/>
          </p:cNvPicPr>
          <p:nvPr>
            <p:ph idx="1"/>
          </p:nvPr>
        </p:nvPicPr>
        <p:blipFill>
          <a:blip r:embed="rId2"/>
          <a:srcRect/>
          <a:stretch/>
        </p:blipFill>
        <p:spPr>
          <a:xfrm>
            <a:off x="542952" y="1485381"/>
            <a:ext cx="7907701" cy="2882485"/>
          </a:xfrm>
        </p:spPr>
      </p:pic>
      <p:sp>
        <p:nvSpPr>
          <p:cNvPr id="3" name="TextBox 2">
            <a:extLst>
              <a:ext uri="{FF2B5EF4-FFF2-40B4-BE49-F238E27FC236}">
                <a16:creationId xmlns:a16="http://schemas.microsoft.com/office/drawing/2014/main" id="{88D3E640-407D-779B-B1BF-658663121FE2}"/>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ETA-9142A, Appendix D</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C58040C0-D1CB-069A-A911-A863F10A4497}"/>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6D0BE04B-4F40-EBA1-BAE8-7991DEF40FDB}"/>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34</a:t>
            </a:fld>
            <a:endParaRPr lang="en-US" sz="1200" dirty="0">
              <a:latin typeface="+mn-lt"/>
            </a:endParaRPr>
          </a:p>
        </p:txBody>
      </p:sp>
      <p:sp>
        <p:nvSpPr>
          <p:cNvPr id="5" name="TextBox 4">
            <a:extLst>
              <a:ext uri="{FF2B5EF4-FFF2-40B4-BE49-F238E27FC236}">
                <a16:creationId xmlns:a16="http://schemas.microsoft.com/office/drawing/2014/main" id="{46AC4133-AF7F-3740-2461-57BF965DD530}"/>
              </a:ext>
            </a:extLst>
          </p:cNvPr>
          <p:cNvSpPr txBox="1"/>
          <p:nvPr/>
        </p:nvSpPr>
        <p:spPr>
          <a:xfrm>
            <a:off x="8855858" y="1414606"/>
            <a:ext cx="3228191" cy="3970318"/>
          </a:xfrm>
          <a:prstGeom prst="rect">
            <a:avLst/>
          </a:prstGeom>
          <a:solidFill>
            <a:srgbClr val="FFFFCC"/>
          </a:solidFill>
          <a:ln>
            <a:solidFill>
              <a:schemeClr val="tx1"/>
            </a:solidFill>
          </a:ln>
        </p:spPr>
        <p:txBody>
          <a:bodyPr wrap="square" rtlCol="0">
            <a:spAutoFit/>
          </a:bodyPr>
          <a:lstStyle/>
          <a:p>
            <a:r>
              <a:rPr lang="en-US" b="1" u="sng" dirty="0">
                <a:solidFill>
                  <a:srgbClr val="800000"/>
                </a:solidFill>
                <a:latin typeface="Times New Roman" panose="02020603050405020304" pitchFamily="18" charset="0"/>
                <a:cs typeface="Times New Roman" panose="02020603050405020304" pitchFamily="18" charset="0"/>
              </a:rPr>
              <a:t>Important Reminders</a:t>
            </a:r>
          </a:p>
          <a:p>
            <a:pPr marL="285750" indent="-285750">
              <a:buFontTx/>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Include the identity and location of all persons and entities hired by or working for the recruiter or agent, and any of the agents or employees of those persons and entities.</a:t>
            </a:r>
          </a:p>
          <a:p>
            <a:pPr marL="285750" indent="-285750">
              <a:buFontTx/>
              <a:buChar char="-"/>
            </a:pPr>
            <a:r>
              <a:rPr lang="en-US" dirty="0">
                <a:latin typeface="Times New Roman" panose="02020603050405020304" pitchFamily="18" charset="0"/>
                <a:ea typeface="Calibri" panose="020F0502020204030204" pitchFamily="34" charset="0"/>
                <a:cs typeface="Times New Roman" panose="02020603050405020304" pitchFamily="18" charset="0"/>
              </a:rPr>
              <a:t>Each form collects U.S. and foreign locations.</a:t>
            </a:r>
          </a:p>
          <a:p>
            <a:pPr marL="285750" indent="-285750">
              <a:buFontTx/>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Complete as many additional Appendix D form sections as are necessary to disclose all persons.</a:t>
            </a:r>
            <a:endParaRPr lang="en-US" i="1" dirty="0">
              <a:solidFill>
                <a:srgbClr val="800000"/>
              </a:solidFill>
              <a:latin typeface="Times New Roman" panose="02020603050405020304" pitchFamily="18" charset="0"/>
              <a:cs typeface="Times New Roman" panose="02020603050405020304" pitchFamily="18" charset="0"/>
            </a:endParaRPr>
          </a:p>
        </p:txBody>
      </p:sp>
      <p:sp>
        <p:nvSpPr>
          <p:cNvPr id="6" name="Arrow: Left 5">
            <a:extLst>
              <a:ext uri="{FF2B5EF4-FFF2-40B4-BE49-F238E27FC236}">
                <a16:creationId xmlns:a16="http://schemas.microsoft.com/office/drawing/2014/main" id="{7041DDDA-1BC6-E9B7-CBFC-DB90197CFAC1}"/>
              </a:ext>
            </a:extLst>
          </p:cNvPr>
          <p:cNvSpPr/>
          <p:nvPr/>
        </p:nvSpPr>
        <p:spPr>
          <a:xfrm>
            <a:off x="8045449" y="2949879"/>
            <a:ext cx="810409"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AA653A0-CAC7-42F9-3A29-85DC3A6EAFD3}"/>
              </a:ext>
            </a:extLst>
          </p:cNvPr>
          <p:cNvSpPr txBox="1"/>
          <p:nvPr/>
        </p:nvSpPr>
        <p:spPr>
          <a:xfrm>
            <a:off x="513212" y="4586432"/>
            <a:ext cx="7937441" cy="1477328"/>
          </a:xfrm>
          <a:prstGeom prst="rect">
            <a:avLst/>
          </a:prstGeom>
          <a:solidFill>
            <a:srgbClr val="FFFFCC"/>
          </a:solidFill>
          <a:ln>
            <a:solidFill>
              <a:schemeClr val="tx1"/>
            </a:solidFill>
          </a:ln>
        </p:spPr>
        <p:txBody>
          <a:bodyPr wrap="square" rtlCol="0">
            <a:spAutoFit/>
          </a:bodyPr>
          <a:lstStyle/>
          <a:p>
            <a:r>
              <a:rPr lang="en-US" b="1" dirty="0">
                <a:solidFill>
                  <a:srgbClr val="800000"/>
                </a:solidFill>
                <a:latin typeface="Times New Roman" panose="02020603050405020304" pitchFamily="18" charset="0"/>
                <a:cs typeface="Times New Roman" panose="02020603050405020304" pitchFamily="18" charset="0"/>
              </a:rPr>
              <a:t>NEW Foreign Labor Registration Number Fields</a:t>
            </a:r>
          </a:p>
          <a:p>
            <a:pPr marL="285750" indent="-285750">
              <a:buFontTx/>
              <a:buChar char="-"/>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Issued by a governmental agency with jurisdiction to authorize or </a:t>
            </a:r>
            <a:r>
              <a:rPr lang="en-US" dirty="0">
                <a:latin typeface="Times New Roman" panose="02020603050405020304" pitchFamily="18" charset="0"/>
                <a:ea typeface="Arial" panose="020B0604020202020204" pitchFamily="34" charset="0"/>
                <a:cs typeface="Times New Roman" panose="02020603050405020304" pitchFamily="18" charset="0"/>
              </a:rPr>
              <a:t>license persons to </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provide recruiting services.</a:t>
            </a:r>
          </a:p>
          <a:p>
            <a:pPr marL="285750" indent="-285750">
              <a:buFontTx/>
              <a:buChar char="-"/>
            </a:pPr>
            <a:r>
              <a:rPr lang="en-US" dirty="0">
                <a:latin typeface="Times New Roman" panose="02020603050405020304" pitchFamily="18" charset="0"/>
                <a:ea typeface="Arial" panose="020B0604020202020204" pitchFamily="34" charset="0"/>
                <a:cs typeface="Times New Roman" panose="02020603050405020304" pitchFamily="18" charset="0"/>
              </a:rPr>
              <a:t>Enter all “9s” if the person is </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NOT registered or refuses to provide the registration </a:t>
            </a:r>
            <a:r>
              <a:rPr lang="en-US" sz="1800" b="1" u="sng" dirty="0">
                <a:effectLst/>
                <a:latin typeface="Times New Roman" panose="02020603050405020304" pitchFamily="18" charset="0"/>
                <a:ea typeface="Arial" panose="020B0604020202020204" pitchFamily="34" charset="0"/>
                <a:cs typeface="Times New Roman" panose="02020603050405020304" pitchFamily="18" charset="0"/>
              </a:rPr>
              <a:t>OR</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a:latin typeface="Times New Roman" panose="02020603050405020304" pitchFamily="18" charset="0"/>
                <a:ea typeface="Arial" panose="020B0604020202020204" pitchFamily="34" charset="0"/>
                <a:cs typeface="Times New Roman" panose="02020603050405020304" pitchFamily="18" charset="0"/>
              </a:rPr>
              <a:t>“N/A” if not applicable.</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Arrow: Left 7">
            <a:extLst>
              <a:ext uri="{FF2B5EF4-FFF2-40B4-BE49-F238E27FC236}">
                <a16:creationId xmlns:a16="http://schemas.microsoft.com/office/drawing/2014/main" id="{EDF08C5D-E455-822D-AF3E-4B2EB6503A7C}"/>
              </a:ext>
            </a:extLst>
          </p:cNvPr>
          <p:cNvSpPr/>
          <p:nvPr/>
        </p:nvSpPr>
        <p:spPr>
          <a:xfrm rot="5400000">
            <a:off x="2935312" y="4040516"/>
            <a:ext cx="516919"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127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6D810-ACD5-32B7-D127-370A3B774A2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369DA9E-C9F2-A088-DD04-3FDBCD0B3BBE}"/>
              </a:ext>
            </a:extLst>
          </p:cNvPr>
          <p:cNvSpPr txBox="1">
            <a:spLocks/>
          </p:cNvSpPr>
          <p:nvPr/>
        </p:nvSpPr>
        <p:spPr>
          <a:xfrm>
            <a:off x="178019" y="99950"/>
            <a:ext cx="10584573" cy="102820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spcBef>
                <a:spcPts val="600"/>
              </a:spcBef>
              <a:spcAft>
                <a:spcPts val="600"/>
              </a:spcAft>
              <a:defRPr/>
            </a:pPr>
            <a:r>
              <a:rPr lang="en-US" altLang="en-US">
                <a:solidFill>
                  <a:schemeClr val="bg1"/>
                </a:solidFill>
                <a:latin typeface="Times New Roman"/>
                <a:cs typeface="Times New Roman"/>
              </a:rPr>
              <a:t>Department of Labor</a:t>
            </a:r>
            <a:br>
              <a:rPr lang="en-US" altLang="en-US" sz="4400">
                <a:latin typeface="Times New Roman" panose="02020603050405020304" pitchFamily="18" charset="0"/>
                <a:cs typeface="Times New Roman" panose="02020603050405020304" pitchFamily="18" charset="0"/>
              </a:rPr>
            </a:br>
            <a:r>
              <a:rPr lang="en-US" altLang="en-US" sz="2800" b="0" i="1">
                <a:solidFill>
                  <a:schemeClr val="bg1"/>
                </a:solidFill>
                <a:latin typeface="Times New Roman"/>
                <a:cs typeface="Times New Roman"/>
              </a:rPr>
              <a:t>Upcoming FLAG System Webinar</a:t>
            </a:r>
            <a:endParaRPr lang="en-US" sz="2800" b="0" i="1" kern="0">
              <a:solidFill>
                <a:schemeClr val="bg1"/>
              </a:solidFill>
              <a:latin typeface="Times New Roman" panose="02020603050405020304" pitchFamily="18"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21F03677-1884-D9C4-DC68-0BFDCF58855A}"/>
              </a:ext>
            </a:extLst>
          </p:cNvPr>
          <p:cNvSpPr>
            <a:spLocks noGrp="1"/>
          </p:cNvSpPr>
          <p:nvPr>
            <p:ph idx="1"/>
          </p:nvPr>
        </p:nvSpPr>
        <p:spPr>
          <a:xfrm>
            <a:off x="433387" y="1385546"/>
            <a:ext cx="11325225" cy="2200173"/>
          </a:xfrm>
        </p:spPr>
        <p:txBody>
          <a:bodyPr vert="horz" lIns="91440" tIns="45720" rIns="91440" bIns="45720" rtlCol="0" anchor="t">
            <a:noAutofit/>
          </a:bodyPr>
          <a:lstStyle/>
          <a:p>
            <a:pPr marL="506730" lvl="2" indent="0">
              <a:buNone/>
            </a:pPr>
            <a:r>
              <a:rPr lang="en-US" sz="4000" dirty="0">
                <a:latin typeface="Times New Roman"/>
                <a:cs typeface="Times New Roman"/>
              </a:rPr>
              <a:t>             </a:t>
            </a:r>
            <a:endParaRPr lang="en-US" dirty="0"/>
          </a:p>
          <a:p>
            <a:pPr marL="506730" lvl="2" indent="0" algn="ctr">
              <a:buNone/>
            </a:pPr>
            <a:r>
              <a:rPr lang="en-US" sz="4000" b="1" dirty="0">
                <a:solidFill>
                  <a:srgbClr val="800000"/>
                </a:solidFill>
                <a:latin typeface="Times New Roman"/>
                <a:cs typeface="Times New Roman"/>
              </a:rPr>
              <a:t>Upcoming H-2A Webinar</a:t>
            </a:r>
          </a:p>
          <a:p>
            <a:pPr marL="506730" lvl="2" indent="0" algn="ctr">
              <a:buNone/>
            </a:pPr>
            <a:r>
              <a:rPr lang="en-US" sz="4000" b="1" dirty="0">
                <a:solidFill>
                  <a:srgbClr val="800000"/>
                </a:solidFill>
                <a:latin typeface="Times New Roman"/>
                <a:cs typeface="Times New Roman"/>
              </a:rPr>
              <a:t>August 21, 2024</a:t>
            </a:r>
            <a:endParaRPr lang="en-US" dirty="0">
              <a:solidFill>
                <a:srgbClr val="800000"/>
              </a:solidFill>
              <a:cs typeface="Arial"/>
            </a:endParaRPr>
          </a:p>
          <a:p>
            <a:pPr marL="274320" lvl="1" indent="0">
              <a:buClr>
                <a:srgbClr val="00588F"/>
              </a:buClr>
              <a:buNone/>
            </a:pPr>
            <a:endParaRPr lang="en-US" sz="3200" dirty="0">
              <a:latin typeface="Times New Roman"/>
              <a:cs typeface="Times New Roman"/>
            </a:endParaRPr>
          </a:p>
        </p:txBody>
      </p:sp>
      <p:sp>
        <p:nvSpPr>
          <p:cNvPr id="5" name="Content Placeholder 9">
            <a:extLst>
              <a:ext uri="{FF2B5EF4-FFF2-40B4-BE49-F238E27FC236}">
                <a16:creationId xmlns:a16="http://schemas.microsoft.com/office/drawing/2014/main" id="{69E8014C-34F3-B217-7D84-67A6D3A5AC9C}"/>
              </a:ext>
            </a:extLst>
          </p:cNvPr>
          <p:cNvSpPr txBox="1">
            <a:spLocks/>
          </p:cNvSpPr>
          <p:nvPr/>
        </p:nvSpPr>
        <p:spPr>
          <a:xfrm>
            <a:off x="1115803" y="3843109"/>
            <a:ext cx="10241700" cy="15639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a:buClr>
                <a:srgbClr val="00588F"/>
              </a:buClr>
              <a:buFont typeface="Arial" panose="05000000000000000000" pitchFamily="2" charset="2"/>
              <a:buChar char="▪"/>
            </a:pPr>
            <a:r>
              <a:rPr lang="en-US" sz="2200" kern="100" dirty="0">
                <a:latin typeface="Times New Roman" panose="02020603050405020304" pitchFamily="18" charset="0"/>
                <a:ea typeface="+mn-lt"/>
                <a:cs typeface="Times New Roman" panose="02020603050405020304" pitchFamily="18" charset="0"/>
              </a:rPr>
              <a:t>In collaboration with OFLC, staff representing the Department’s Office of the Chief Information Officer will provide a demonstration of the technical changes to the job order and application filing process in the FLAG System – which will be implemented on August 29.</a:t>
            </a:r>
            <a:endParaRPr lang="en-US" sz="2200" dirty="0">
              <a:latin typeface="Times New Roman" panose="02020603050405020304" pitchFamily="18" charset="0"/>
              <a:ea typeface="+mn-lt"/>
              <a:cs typeface="Times New Roman" panose="02020603050405020304" pitchFamily="18" charset="0"/>
            </a:endParaRPr>
          </a:p>
          <a:p>
            <a:pPr>
              <a:buClr>
                <a:srgbClr val="00588F"/>
              </a:buClr>
              <a:buFont typeface="Arial" panose="05000000000000000000" pitchFamily="2" charset="2"/>
              <a:buChar char="▪"/>
            </a:pPr>
            <a:endParaRPr lang="en-US" sz="2200" kern="100" dirty="0">
              <a:latin typeface="Times New Roman" panose="02020603050405020304" pitchFamily="18" charset="0"/>
              <a:ea typeface="+mn-lt"/>
              <a:cs typeface="Times New Roman" panose="02020603050405020304" pitchFamily="18" charset="0"/>
            </a:endParaRPr>
          </a:p>
          <a:p>
            <a:pPr>
              <a:buClr>
                <a:srgbClr val="00588F"/>
              </a:buClr>
              <a:buFont typeface="Arial" panose="05000000000000000000" pitchFamily="2" charset="2"/>
              <a:buChar char="▪"/>
            </a:pP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Footer Placeholder 4">
            <a:extLst>
              <a:ext uri="{FF2B5EF4-FFF2-40B4-BE49-F238E27FC236}">
                <a16:creationId xmlns:a16="http://schemas.microsoft.com/office/drawing/2014/main" id="{32B2B91E-EE8D-FA03-C11B-60DA9517250E}"/>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3" name="Slide Number Placeholder 5">
            <a:extLst>
              <a:ext uri="{FF2B5EF4-FFF2-40B4-BE49-F238E27FC236}">
                <a16:creationId xmlns:a16="http://schemas.microsoft.com/office/drawing/2014/main" id="{B5CA9B7B-15BE-F242-C388-4B74020C04EA}"/>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35</a:t>
            </a:fld>
            <a:endParaRPr lang="en-US" sz="1200" dirty="0">
              <a:latin typeface="+mn-lt"/>
            </a:endParaRPr>
          </a:p>
        </p:txBody>
      </p:sp>
    </p:spTree>
    <p:extLst>
      <p:ext uri="{BB962C8B-B14F-4D97-AF65-F5344CB8AC3E}">
        <p14:creationId xmlns:p14="http://schemas.microsoft.com/office/powerpoint/2010/main" val="100238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6D810-ACD5-32B7-D127-370A3B774A2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369DA9E-C9F2-A088-DD04-3FDBCD0B3BBE}"/>
              </a:ext>
            </a:extLst>
          </p:cNvPr>
          <p:cNvSpPr txBox="1">
            <a:spLocks/>
          </p:cNvSpPr>
          <p:nvPr/>
        </p:nvSpPr>
        <p:spPr>
          <a:xfrm>
            <a:off x="178019" y="99950"/>
            <a:ext cx="10584573" cy="102820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spcBef>
                <a:spcPts val="600"/>
              </a:spcBef>
              <a:spcAft>
                <a:spcPts val="600"/>
              </a:spcAft>
              <a:defRPr/>
            </a:pPr>
            <a:r>
              <a:rPr lang="en-US" altLang="en-US">
                <a:solidFill>
                  <a:schemeClr val="bg1"/>
                </a:solidFill>
                <a:latin typeface="Times New Roman" panose="02020603050405020304" pitchFamily="18" charset="0"/>
                <a:cs typeface="Times New Roman" panose="02020603050405020304" pitchFamily="18" charset="0"/>
              </a:rPr>
              <a:t>Department of Labor</a:t>
            </a:r>
            <a:br>
              <a:rPr lang="en-US" altLang="en-US" sz="4400">
                <a:solidFill>
                  <a:schemeClr val="bg1"/>
                </a:solidFill>
                <a:latin typeface="Times New Roman" panose="02020603050405020304" pitchFamily="18" charset="0"/>
                <a:cs typeface="Times New Roman" panose="02020603050405020304" pitchFamily="18" charset="0"/>
              </a:rPr>
            </a:br>
            <a:r>
              <a:rPr lang="en-US" sz="2800" b="0" i="1" kern="0">
                <a:solidFill>
                  <a:schemeClr val="bg1"/>
                </a:solidFill>
                <a:latin typeface="Times New Roman" panose="02020603050405020304" pitchFamily="18" charset="0"/>
                <a:cs typeface="Times New Roman" panose="02020603050405020304" pitchFamily="18" charset="0"/>
              </a:rPr>
              <a:t>Implementation Timeline and Transition Procedures</a:t>
            </a:r>
          </a:p>
        </p:txBody>
      </p:sp>
      <p:sp>
        <p:nvSpPr>
          <p:cNvPr id="10" name="Content Placeholder 9">
            <a:extLst>
              <a:ext uri="{FF2B5EF4-FFF2-40B4-BE49-F238E27FC236}">
                <a16:creationId xmlns:a16="http://schemas.microsoft.com/office/drawing/2014/main" id="{21F03677-1884-D9C4-DC68-0BFDCF58855A}"/>
              </a:ext>
            </a:extLst>
          </p:cNvPr>
          <p:cNvSpPr>
            <a:spLocks noGrp="1"/>
          </p:cNvSpPr>
          <p:nvPr>
            <p:ph idx="1"/>
          </p:nvPr>
        </p:nvSpPr>
        <p:spPr>
          <a:xfrm>
            <a:off x="487841" y="1666747"/>
            <a:ext cx="10584573" cy="3775585"/>
          </a:xfrm>
        </p:spPr>
        <p:txBody>
          <a:bodyPr vert="horz" lIns="91440" tIns="45720" rIns="91440" bIns="45720" rtlCol="0" anchor="t">
            <a:noAutofit/>
          </a:bodyPr>
          <a:lstStyle/>
          <a:p>
            <a:pPr>
              <a:lnSpc>
                <a:spcPct val="107000"/>
              </a:lnSpc>
              <a:spcBef>
                <a:spcPts val="0"/>
              </a:spcBef>
              <a:spcAft>
                <a:spcPts val="1800"/>
              </a:spcAft>
              <a:buFont typeface="Wingdings" panose="05000000000000000000" pitchFamily="2" charset="2"/>
              <a:buChar char="§"/>
            </a:pPr>
            <a:r>
              <a:rPr lang="en-US" b="1" dirty="0">
                <a:solidFill>
                  <a:srgbClr val="800000"/>
                </a:solidFill>
                <a:latin typeface="Times New Roman"/>
                <a:ea typeface="Times New Roman" panose="02020603050405020304" pitchFamily="18" charset="0"/>
                <a:cs typeface="Times New Roman"/>
              </a:rPr>
              <a:t>August 29, 2024: </a:t>
            </a:r>
            <a:r>
              <a:rPr lang="en-US" dirty="0">
                <a:latin typeface="Times New Roman"/>
                <a:ea typeface="Times New Roman" panose="02020603050405020304" pitchFamily="18" charset="0"/>
                <a:cs typeface="Times New Roman"/>
              </a:rPr>
              <a:t>Implementation date for OMB-approved revisions to the Forms ETA-790/790A and 9142A.</a:t>
            </a:r>
          </a:p>
          <a:p>
            <a:pPr lvl="1">
              <a:lnSpc>
                <a:spcPct val="107000"/>
              </a:lnSpc>
              <a:spcBef>
                <a:spcPts val="0"/>
              </a:spcBef>
              <a:spcAft>
                <a:spcPts val="1800"/>
              </a:spcAft>
              <a:buFont typeface="Times New Roman" panose="02020603050405020304" pitchFamily="18" charset="0"/>
              <a:buChar char="–"/>
            </a:pPr>
            <a:r>
              <a:rPr lang="en-US" sz="2000" dirty="0">
                <a:latin typeface="Times New Roman"/>
                <a:ea typeface="Times New Roman" panose="02020603050405020304" pitchFamily="18" charset="0"/>
                <a:cs typeface="Times New Roman"/>
              </a:rPr>
              <a:t>DOL will begin collecting information using the new forms and enforcing new rule provisions related to the contents of job offers (20 CFR 655.122), the employer’s assurances and obligations at 20 CFR 655.135, and provisions requiring the employer provide additional information at the time of filing (</a:t>
            </a:r>
            <a:r>
              <a:rPr lang="en-US" sz="2000" i="1" dirty="0">
                <a:latin typeface="Times New Roman"/>
                <a:ea typeface="Times New Roman" panose="02020603050405020304" pitchFamily="18" charset="0"/>
                <a:cs typeface="Times New Roman"/>
              </a:rPr>
              <a:t>e.g.</a:t>
            </a:r>
            <a:r>
              <a:rPr lang="en-US" sz="2000" dirty="0">
                <a:latin typeface="Times New Roman"/>
                <a:ea typeface="Times New Roman" panose="02020603050405020304" pitchFamily="18" charset="0"/>
                <a:cs typeface="Times New Roman"/>
              </a:rPr>
              <a:t>, 20 CFR 655.130(a) and 655.137(b)). </a:t>
            </a:r>
            <a:endParaRPr lang="en-US" sz="2000" dirty="0">
              <a:latin typeface="Times New Roman"/>
              <a:ea typeface="Times New Roman" panose="02020603050405020304" pitchFamily="18" charset="0"/>
              <a:cs typeface="Times New Roman" panose="02020603050405020304" pitchFamily="18" charset="0"/>
            </a:endParaRPr>
          </a:p>
          <a:p>
            <a:pPr>
              <a:lnSpc>
                <a:spcPct val="107000"/>
              </a:lnSpc>
              <a:spcBef>
                <a:spcPts val="0"/>
              </a:spcBef>
              <a:spcAft>
                <a:spcPts val="1800"/>
              </a:spcAft>
              <a:buFont typeface="Wingdings" panose="05000000000000000000" pitchFamily="2" charset="2"/>
              <a:buChar char="§"/>
            </a:pPr>
            <a:r>
              <a:rPr lang="en-US" b="1" u="sng" dirty="0">
                <a:latin typeface="Times New Roman"/>
                <a:ea typeface="Times New Roman" panose="02020603050405020304" pitchFamily="18" charset="0"/>
                <a:cs typeface="Times New Roman"/>
              </a:rPr>
              <a:t>Current Rule Processing</a:t>
            </a:r>
            <a:r>
              <a:rPr lang="en-US" dirty="0">
                <a:latin typeface="Times New Roman"/>
                <a:ea typeface="Times New Roman" panose="02020603050405020304" pitchFamily="18" charset="0"/>
                <a:cs typeface="Times New Roman"/>
              </a:rPr>
              <a:t>: H-2A applications filed </a:t>
            </a:r>
            <a:r>
              <a:rPr lang="en-US" b="1" dirty="0">
                <a:solidFill>
                  <a:srgbClr val="800000"/>
                </a:solidFill>
                <a:latin typeface="Times New Roman"/>
                <a:ea typeface="Times New Roman" panose="02020603050405020304" pitchFamily="18" charset="0"/>
                <a:cs typeface="Times New Roman"/>
              </a:rPr>
              <a:t>before</a:t>
            </a:r>
            <a:r>
              <a:rPr lang="en-US" dirty="0">
                <a:solidFill>
                  <a:srgbClr val="800000"/>
                </a:solidFill>
                <a:latin typeface="Times New Roman"/>
                <a:ea typeface="Times New Roman" panose="02020603050405020304" pitchFamily="18" charset="0"/>
                <a:cs typeface="Times New Roman"/>
              </a:rPr>
              <a:t> </a:t>
            </a:r>
            <a:r>
              <a:rPr lang="en-US" b="1" dirty="0">
                <a:solidFill>
                  <a:srgbClr val="800000"/>
                </a:solidFill>
                <a:latin typeface="Times New Roman"/>
                <a:ea typeface="Times New Roman" panose="02020603050405020304" pitchFamily="18" charset="0"/>
                <a:cs typeface="Times New Roman"/>
              </a:rPr>
              <a:t>7:00 P.M. Eastern Daylight Time (EDT) on August 28 </a:t>
            </a:r>
            <a:r>
              <a:rPr lang="en-US" dirty="0">
                <a:latin typeface="Times New Roman"/>
                <a:ea typeface="Times New Roman" panose="02020603050405020304" pitchFamily="18" charset="0"/>
                <a:cs typeface="Times New Roman"/>
              </a:rPr>
              <a:t>will be processed in accordance with the current regulations.</a:t>
            </a:r>
          </a:p>
          <a:p>
            <a:pPr>
              <a:lnSpc>
                <a:spcPct val="107000"/>
              </a:lnSpc>
              <a:spcBef>
                <a:spcPts val="0"/>
              </a:spcBef>
              <a:spcAft>
                <a:spcPts val="1800"/>
              </a:spcAft>
              <a:buFont typeface="Wingdings" panose="05000000000000000000" pitchFamily="2" charset="2"/>
              <a:buChar char="§"/>
            </a:pPr>
            <a:r>
              <a:rPr lang="en-US" b="1" u="sng" dirty="0">
                <a:latin typeface="Times New Roman"/>
                <a:ea typeface="Times New Roman" panose="02020603050405020304" pitchFamily="18" charset="0"/>
                <a:cs typeface="Times New Roman"/>
              </a:rPr>
              <a:t>New Rule Processing</a:t>
            </a:r>
            <a:r>
              <a:rPr lang="en-US" dirty="0">
                <a:latin typeface="Times New Roman"/>
                <a:ea typeface="Times New Roman" panose="02020603050405020304" pitchFamily="18" charset="0"/>
                <a:cs typeface="Times New Roman"/>
              </a:rPr>
              <a:t>: H-2A applications filed </a:t>
            </a:r>
            <a:r>
              <a:rPr lang="en-US" b="1" dirty="0">
                <a:solidFill>
                  <a:srgbClr val="800000"/>
                </a:solidFill>
                <a:latin typeface="Times New Roman"/>
                <a:ea typeface="Times New Roman" panose="02020603050405020304" pitchFamily="18" charset="0"/>
                <a:cs typeface="Times New Roman"/>
              </a:rPr>
              <a:t>on or after 12:00 A.M. EDT on August 29</a:t>
            </a:r>
            <a:r>
              <a:rPr lang="en-US" dirty="0">
                <a:latin typeface="Times New Roman"/>
                <a:ea typeface="Times New Roman" panose="02020603050405020304" pitchFamily="18" charset="0"/>
                <a:cs typeface="Times New Roman"/>
              </a:rPr>
              <a:t> will be processed in accordance with the new final rule. </a:t>
            </a:r>
            <a:endParaRPr lang="en-US" dirty="0">
              <a:latin typeface="Times New Roman"/>
              <a:ea typeface="Times New Roman" panose="02020603050405020304" pitchFamily="18" charset="0"/>
              <a:cs typeface="Times New Roman" panose="02020603050405020304" pitchFamily="18" charset="0"/>
            </a:endParaRPr>
          </a:p>
          <a:p>
            <a:pPr marR="0" lvl="0">
              <a:lnSpc>
                <a:spcPct val="107000"/>
              </a:lnSpc>
              <a:spcBef>
                <a:spcPts val="0"/>
              </a:spcBef>
              <a:spcAft>
                <a:spcPts val="1800"/>
              </a:spcAft>
              <a:buFont typeface="Wingdings" panose="05000000000000000000" pitchFamily="2" charset="2"/>
              <a:buChar char="§"/>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Footer Placeholder 4">
            <a:extLst>
              <a:ext uri="{FF2B5EF4-FFF2-40B4-BE49-F238E27FC236}">
                <a16:creationId xmlns:a16="http://schemas.microsoft.com/office/drawing/2014/main" id="{BB1744DE-B545-2727-D797-2AFA5DC9FF7F}"/>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3" name="Slide Number Placeholder 5">
            <a:extLst>
              <a:ext uri="{FF2B5EF4-FFF2-40B4-BE49-F238E27FC236}">
                <a16:creationId xmlns:a16="http://schemas.microsoft.com/office/drawing/2014/main" id="{4B2D792F-6BB1-B26E-C1DF-DD3624155D17}"/>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4</a:t>
            </a:fld>
            <a:endParaRPr lang="en-US" sz="1200" dirty="0">
              <a:latin typeface="+mn-lt"/>
            </a:endParaRPr>
          </a:p>
        </p:txBody>
      </p:sp>
    </p:spTree>
    <p:extLst>
      <p:ext uri="{BB962C8B-B14F-4D97-AF65-F5344CB8AC3E}">
        <p14:creationId xmlns:p14="http://schemas.microsoft.com/office/powerpoint/2010/main" val="21469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6D810-ACD5-32B7-D127-370A3B774A2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369DA9E-C9F2-A088-DD04-3FDBCD0B3BBE}"/>
              </a:ext>
            </a:extLst>
          </p:cNvPr>
          <p:cNvSpPr txBox="1">
            <a:spLocks/>
          </p:cNvSpPr>
          <p:nvPr/>
        </p:nvSpPr>
        <p:spPr>
          <a:xfrm>
            <a:off x="178019" y="99950"/>
            <a:ext cx="10584573" cy="102820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spcBef>
                <a:spcPts val="600"/>
              </a:spcBef>
              <a:spcAft>
                <a:spcPts val="600"/>
              </a:spcAft>
              <a:defRPr/>
            </a:pPr>
            <a:r>
              <a:rPr lang="en-US" altLang="en-US">
                <a:solidFill>
                  <a:schemeClr val="bg1"/>
                </a:solidFill>
                <a:latin typeface="Times New Roman" panose="02020603050405020304" pitchFamily="18" charset="0"/>
                <a:cs typeface="Times New Roman" panose="02020603050405020304" pitchFamily="18" charset="0"/>
              </a:rPr>
              <a:t>Department of Labor</a:t>
            </a:r>
            <a:br>
              <a:rPr lang="en-US" altLang="en-US" sz="4400">
                <a:solidFill>
                  <a:schemeClr val="bg1"/>
                </a:solidFill>
                <a:latin typeface="Times New Roman" panose="02020603050405020304" pitchFamily="18" charset="0"/>
                <a:cs typeface="Times New Roman" panose="02020603050405020304" pitchFamily="18" charset="0"/>
              </a:rPr>
            </a:br>
            <a:r>
              <a:rPr lang="en-US" sz="2800" b="0" i="1" kern="0">
                <a:solidFill>
                  <a:schemeClr val="bg1"/>
                </a:solidFill>
                <a:latin typeface="Times New Roman" panose="02020603050405020304" pitchFamily="18" charset="0"/>
                <a:cs typeface="Times New Roman" panose="02020603050405020304" pitchFamily="18" charset="0"/>
              </a:rPr>
              <a:t>Implementation Timeline and Transition Procedures</a:t>
            </a:r>
          </a:p>
        </p:txBody>
      </p:sp>
      <p:sp>
        <p:nvSpPr>
          <p:cNvPr id="10" name="Content Placeholder 9">
            <a:extLst>
              <a:ext uri="{FF2B5EF4-FFF2-40B4-BE49-F238E27FC236}">
                <a16:creationId xmlns:a16="http://schemas.microsoft.com/office/drawing/2014/main" id="{21F03677-1884-D9C4-DC68-0BFDCF58855A}"/>
              </a:ext>
            </a:extLst>
          </p:cNvPr>
          <p:cNvSpPr>
            <a:spLocks noGrp="1"/>
          </p:cNvSpPr>
          <p:nvPr>
            <p:ph idx="1"/>
          </p:nvPr>
        </p:nvSpPr>
        <p:spPr>
          <a:xfrm>
            <a:off x="521516" y="1418873"/>
            <a:ext cx="11325225" cy="5173924"/>
          </a:xfrm>
        </p:spPr>
        <p:txBody>
          <a:bodyPr vert="horz" lIns="91440" tIns="45720" rIns="91440" bIns="45720" rtlCol="0" anchor="t">
            <a:noAutofit/>
          </a:bodyPr>
          <a:lstStyle/>
          <a:p>
            <a:pPr>
              <a:lnSpc>
                <a:spcPct val="107000"/>
              </a:lnSpc>
              <a:spcBef>
                <a:spcPts val="0"/>
              </a:spcBef>
              <a:spcAft>
                <a:spcPts val="1800"/>
              </a:spcAft>
            </a:pPr>
            <a:r>
              <a:rPr lang="en-US" b="1" u="sng" dirty="0">
                <a:solidFill>
                  <a:srgbClr val="800000"/>
                </a:solidFill>
                <a:latin typeface="Times New Roman"/>
                <a:ea typeface="Times New Roman" panose="02020603050405020304" pitchFamily="18" charset="0"/>
                <a:cs typeface="Times New Roman"/>
              </a:rPr>
              <a:t>YOU MUST</a:t>
            </a:r>
            <a:r>
              <a:rPr lang="en-US" dirty="0">
                <a:solidFill>
                  <a:srgbClr val="FF0000"/>
                </a:solidFill>
                <a:latin typeface="Times New Roman"/>
                <a:ea typeface="Times New Roman" panose="02020603050405020304" pitchFamily="18" charset="0"/>
                <a:cs typeface="Times New Roman"/>
              </a:rPr>
              <a:t> </a:t>
            </a:r>
            <a:r>
              <a:rPr lang="en-US" dirty="0">
                <a:latin typeface="Times New Roman"/>
                <a:ea typeface="Times New Roman" panose="02020603050405020304" pitchFamily="18" charset="0"/>
                <a:cs typeface="Times New Roman"/>
              </a:rPr>
              <a:t>link current SWA processed Job Orders (new Form ETA-790/790A) in the FLAG System to the H-2A application (new Form ETA-9142A) in order to submit on and after August 29.</a:t>
            </a:r>
            <a:endParaRPr lang="en-US" dirty="0">
              <a:latin typeface="Times New Roman"/>
              <a:ea typeface="Times New Roman" panose="02020603050405020304" pitchFamily="18" charset="0"/>
              <a:cs typeface="Times New Roman" panose="02020603050405020304" pitchFamily="18" charset="0"/>
            </a:endParaRPr>
          </a:p>
          <a:p>
            <a:pPr>
              <a:lnSpc>
                <a:spcPct val="107000"/>
              </a:lnSpc>
              <a:spcBef>
                <a:spcPts val="0"/>
              </a:spcBef>
              <a:spcAft>
                <a:spcPts val="1800"/>
              </a:spcAft>
              <a:buClr>
                <a:srgbClr val="00588F"/>
              </a:buClr>
              <a:buFont typeface="Wingdings" panose="05000000000000000000" pitchFamily="2" charset="2"/>
              <a:buChar char="§"/>
            </a:pPr>
            <a:r>
              <a:rPr lang="en-US" dirty="0">
                <a:latin typeface="Times New Roman"/>
                <a:ea typeface="Times New Roman" panose="02020603050405020304" pitchFamily="18" charset="0"/>
                <a:cs typeface="Times New Roman"/>
              </a:rPr>
              <a:t>All Job Orders that are not connected to a Form ETA-9142A under the current regulations </a:t>
            </a:r>
            <a:r>
              <a:rPr lang="en-US" b="1" dirty="0">
                <a:latin typeface="Times New Roman"/>
                <a:ea typeface="Times New Roman" panose="02020603050405020304" pitchFamily="18" charset="0"/>
                <a:cs typeface="Times New Roman"/>
              </a:rPr>
              <a:t>AND SUBMITTED </a:t>
            </a:r>
            <a:r>
              <a:rPr lang="en-US" dirty="0">
                <a:latin typeface="Times New Roman"/>
                <a:ea typeface="Times New Roman" panose="02020603050405020304" pitchFamily="18" charset="0"/>
                <a:cs typeface="Times New Roman"/>
              </a:rPr>
              <a:t>in the FLAG system by 7:00 P.M. EDT on August 28 will be removed from the filer’s external account and no longer accessible.</a:t>
            </a:r>
          </a:p>
          <a:p>
            <a:pPr>
              <a:lnSpc>
                <a:spcPct val="107000"/>
              </a:lnSpc>
              <a:spcBef>
                <a:spcPts val="0"/>
              </a:spcBef>
              <a:spcAft>
                <a:spcPts val="1800"/>
              </a:spcAft>
              <a:buClr>
                <a:srgbClr val="00588F"/>
              </a:buClr>
              <a:buFont typeface="Wingdings,Sans-Serif" panose="05000000000000000000" pitchFamily="2" charset="2"/>
              <a:buChar char="§"/>
            </a:pPr>
            <a:r>
              <a:rPr lang="en-US" dirty="0">
                <a:latin typeface="Times New Roman"/>
                <a:cs typeface="Times New Roman"/>
              </a:rPr>
              <a:t>The SWA has 7 calendar days (20 CFR 655.121(e)(2)) to review the H-2A Job Orders.  FLAG does allow for a Job Order to be linked to an ETA-9142A and submitted as an H-2A Application if the SWA makes no decision action in FLAG on the 8th calendar day.</a:t>
            </a:r>
            <a:endParaRPr lang="en-US" dirty="0">
              <a:latin typeface="Times New Roman"/>
              <a:cs typeface="Arial"/>
            </a:endParaRPr>
          </a:p>
          <a:p>
            <a:pPr>
              <a:lnSpc>
                <a:spcPct val="107000"/>
              </a:lnSpc>
              <a:spcBef>
                <a:spcPts val="0"/>
              </a:spcBef>
              <a:spcAft>
                <a:spcPts val="1800"/>
              </a:spcAft>
              <a:buClr>
                <a:srgbClr val="00588F"/>
              </a:buClr>
              <a:buFont typeface="Wingdings,Sans-Serif" panose="05000000000000000000" pitchFamily="2" charset="2"/>
              <a:buChar char="§"/>
            </a:pPr>
            <a:r>
              <a:rPr lang="en-US" dirty="0">
                <a:latin typeface="Times New Roman"/>
                <a:ea typeface="Times New Roman" panose="02020603050405020304" pitchFamily="18" charset="0"/>
                <a:cs typeface="Times New Roman"/>
              </a:rPr>
              <a:t>Based on the August 29 transition date, 8 calendar days prior to August 28th is </a:t>
            </a:r>
            <a:r>
              <a:rPr lang="en-US" b="1" dirty="0">
                <a:latin typeface="Times New Roman"/>
                <a:ea typeface="Times New Roman" panose="02020603050405020304" pitchFamily="18" charset="0"/>
                <a:cs typeface="Times New Roman"/>
              </a:rPr>
              <a:t>August 20th</a:t>
            </a:r>
            <a:r>
              <a:rPr lang="en-US" dirty="0">
                <a:latin typeface="Times New Roman"/>
                <a:ea typeface="Times New Roman" panose="02020603050405020304" pitchFamily="18" charset="0"/>
                <a:cs typeface="Times New Roman"/>
              </a:rPr>
              <a:t>.  </a:t>
            </a:r>
          </a:p>
          <a:p>
            <a:pPr lvl="1">
              <a:lnSpc>
                <a:spcPct val="107000"/>
              </a:lnSpc>
              <a:spcBef>
                <a:spcPts val="0"/>
              </a:spcBef>
              <a:spcAft>
                <a:spcPts val="1800"/>
              </a:spcAft>
              <a:buClr>
                <a:srgbClr val="00588F"/>
              </a:buClr>
              <a:buFont typeface="Wingdings,Sans-Serif" panose="05000000000000000000" pitchFamily="2" charset="2"/>
              <a:buChar char="§"/>
            </a:pPr>
            <a:r>
              <a:rPr lang="en-US" sz="2000" dirty="0">
                <a:latin typeface="Times New Roman"/>
                <a:ea typeface="Times New Roman" panose="02020603050405020304" pitchFamily="18" charset="0"/>
                <a:cs typeface="Times New Roman"/>
              </a:rPr>
              <a:t>The start date 75 days from August 20th is </a:t>
            </a:r>
            <a:r>
              <a:rPr lang="en-US" sz="2000" b="1" dirty="0">
                <a:latin typeface="Times New Roman"/>
                <a:ea typeface="Times New Roman" panose="02020603050405020304" pitchFamily="18" charset="0"/>
                <a:cs typeface="Times New Roman"/>
              </a:rPr>
              <a:t>November 3rd</a:t>
            </a:r>
            <a:r>
              <a:rPr lang="en-US" sz="2000" dirty="0">
                <a:latin typeface="Times New Roman"/>
                <a:ea typeface="Times New Roman" panose="02020603050405020304" pitchFamily="18" charset="0"/>
                <a:cs typeface="Times New Roman"/>
              </a:rPr>
              <a:t>.</a:t>
            </a:r>
            <a:endParaRPr lang="en-US" sz="2000" dirty="0">
              <a:latin typeface="Times New Roman"/>
              <a:cs typeface="Times New Roman"/>
            </a:endParaRPr>
          </a:p>
          <a:p>
            <a:pPr lvl="1">
              <a:lnSpc>
                <a:spcPct val="107000"/>
              </a:lnSpc>
              <a:spcBef>
                <a:spcPts val="0"/>
              </a:spcBef>
              <a:spcAft>
                <a:spcPts val="1800"/>
              </a:spcAft>
              <a:buClr>
                <a:srgbClr val="00588F"/>
              </a:buClr>
              <a:buFont typeface="Wingdings,Sans-Serif" panose="05000000000000000000" pitchFamily="2" charset="2"/>
              <a:buChar char="§"/>
            </a:pPr>
            <a:r>
              <a:rPr lang="en-US" sz="2000" dirty="0">
                <a:latin typeface="Times New Roman"/>
                <a:ea typeface="Calibri" panose="020F0502020204030204" pitchFamily="34" charset="0"/>
                <a:cs typeface="Times New Roman"/>
              </a:rPr>
              <a:t>The start date 75 days from August 28th is </a:t>
            </a:r>
            <a:r>
              <a:rPr lang="en-US" sz="2000" b="1" dirty="0">
                <a:latin typeface="Times New Roman"/>
                <a:ea typeface="Calibri" panose="020F0502020204030204" pitchFamily="34" charset="0"/>
                <a:cs typeface="Times New Roman"/>
              </a:rPr>
              <a:t>November 11th</a:t>
            </a:r>
            <a:r>
              <a:rPr lang="en-US" sz="2000" dirty="0">
                <a:latin typeface="Times New Roman"/>
                <a:ea typeface="Calibri" panose="020F0502020204030204" pitchFamily="34" charset="0"/>
                <a:cs typeface="Times New Roman"/>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1800"/>
              </a:spcAft>
              <a:buClr>
                <a:srgbClr val="00588F"/>
              </a:buClr>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Footer Placeholder 4">
            <a:extLst>
              <a:ext uri="{FF2B5EF4-FFF2-40B4-BE49-F238E27FC236}">
                <a16:creationId xmlns:a16="http://schemas.microsoft.com/office/drawing/2014/main" id="{9F2206EC-D23E-021C-7B20-C67C369BC78B}"/>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3" name="Slide Number Placeholder 5">
            <a:extLst>
              <a:ext uri="{FF2B5EF4-FFF2-40B4-BE49-F238E27FC236}">
                <a16:creationId xmlns:a16="http://schemas.microsoft.com/office/drawing/2014/main" id="{69AFE494-6FAF-0844-E304-D2B63621C129}"/>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5</a:t>
            </a:fld>
            <a:endParaRPr lang="en-US" sz="1200" dirty="0">
              <a:latin typeface="+mn-lt"/>
            </a:endParaRPr>
          </a:p>
        </p:txBody>
      </p:sp>
    </p:spTree>
    <p:extLst>
      <p:ext uri="{BB962C8B-B14F-4D97-AF65-F5344CB8AC3E}">
        <p14:creationId xmlns:p14="http://schemas.microsoft.com/office/powerpoint/2010/main" val="230435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6D810-ACD5-32B7-D127-370A3B774A2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369DA9E-C9F2-A088-DD04-3FDBCD0B3BBE}"/>
              </a:ext>
            </a:extLst>
          </p:cNvPr>
          <p:cNvSpPr txBox="1">
            <a:spLocks/>
          </p:cNvSpPr>
          <p:nvPr/>
        </p:nvSpPr>
        <p:spPr>
          <a:xfrm>
            <a:off x="178019" y="99950"/>
            <a:ext cx="10584573" cy="102820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spcBef>
                <a:spcPts val="600"/>
              </a:spcBef>
              <a:spcAft>
                <a:spcPts val="600"/>
              </a:spcAft>
              <a:defRPr/>
            </a:pPr>
            <a:r>
              <a:rPr lang="en-US" altLang="en-US">
                <a:solidFill>
                  <a:schemeClr val="bg1"/>
                </a:solidFill>
                <a:latin typeface="Times New Roman" panose="02020603050405020304" pitchFamily="18" charset="0"/>
                <a:cs typeface="Times New Roman" panose="02020603050405020304" pitchFamily="18" charset="0"/>
              </a:rPr>
              <a:t>Department of Labor</a:t>
            </a:r>
            <a:br>
              <a:rPr lang="en-US" altLang="en-US" sz="4400">
                <a:solidFill>
                  <a:schemeClr val="bg1"/>
                </a:solidFill>
                <a:latin typeface="Times New Roman" panose="02020603050405020304" pitchFamily="18" charset="0"/>
                <a:cs typeface="Times New Roman" panose="02020603050405020304" pitchFamily="18" charset="0"/>
              </a:rPr>
            </a:br>
            <a:r>
              <a:rPr lang="en-US" sz="2800" b="0" i="1" kern="0">
                <a:solidFill>
                  <a:schemeClr val="bg1"/>
                </a:solidFill>
                <a:latin typeface="Times New Roman" panose="02020603050405020304" pitchFamily="18" charset="0"/>
                <a:cs typeface="Times New Roman" panose="02020603050405020304" pitchFamily="18" charset="0"/>
              </a:rPr>
              <a:t>Implementation Timeline and Transition Procedures</a:t>
            </a:r>
          </a:p>
        </p:txBody>
      </p:sp>
      <p:sp>
        <p:nvSpPr>
          <p:cNvPr id="10" name="Content Placeholder 9">
            <a:extLst>
              <a:ext uri="{FF2B5EF4-FFF2-40B4-BE49-F238E27FC236}">
                <a16:creationId xmlns:a16="http://schemas.microsoft.com/office/drawing/2014/main" id="{21F03677-1884-D9C4-DC68-0BFDCF58855A}"/>
              </a:ext>
            </a:extLst>
          </p:cNvPr>
          <p:cNvSpPr>
            <a:spLocks noGrp="1"/>
          </p:cNvSpPr>
          <p:nvPr>
            <p:ph idx="1"/>
          </p:nvPr>
        </p:nvSpPr>
        <p:spPr>
          <a:xfrm>
            <a:off x="510499" y="1711030"/>
            <a:ext cx="11325225" cy="3984690"/>
          </a:xfrm>
        </p:spPr>
        <p:txBody>
          <a:bodyPr vert="horz" lIns="91440" tIns="45720" rIns="91440" bIns="45720" rtlCol="0" anchor="t">
            <a:noAutofit/>
          </a:bodyPr>
          <a:lstStyle/>
          <a:p>
            <a:pPr marL="45720" indent="0">
              <a:buClr>
                <a:srgbClr val="00588F"/>
              </a:buClr>
              <a:buNone/>
            </a:pPr>
            <a:r>
              <a:rPr lang="en-US" b="1" dirty="0">
                <a:solidFill>
                  <a:srgbClr val="800000"/>
                </a:solidFill>
                <a:latin typeface="Times New Roman" panose="02020603050405020304" pitchFamily="18" charset="0"/>
                <a:ea typeface="+mn-lt"/>
                <a:cs typeface="Times New Roman" panose="02020603050405020304" pitchFamily="18" charset="0"/>
              </a:rPr>
              <a:t>Major Changes to FLAG System User Account Profiles</a:t>
            </a:r>
          </a:p>
          <a:p>
            <a:pPr>
              <a:buClr>
                <a:srgbClr val="00588F"/>
              </a:buClr>
              <a:buFont typeface="Arial" panose="05000000000000000000" pitchFamily="2" charset="2"/>
              <a:buChar char="▪"/>
            </a:pPr>
            <a:r>
              <a:rPr lang="en-US" dirty="0">
                <a:latin typeface="Times New Roman" panose="02020603050405020304" pitchFamily="18" charset="0"/>
                <a:ea typeface="+mn-lt"/>
                <a:cs typeface="Times New Roman" panose="02020603050405020304" pitchFamily="18" charset="0"/>
              </a:rPr>
              <a:t>New Foreign Labor Recruiter Profile (for use on Form ETA-9142A, Appendix D).</a:t>
            </a:r>
          </a:p>
          <a:p>
            <a:pPr>
              <a:buClr>
                <a:srgbClr val="00588F"/>
              </a:buClr>
              <a:buFont typeface="Arial" panose="05000000000000000000" pitchFamily="2" charset="2"/>
              <a:buChar char="▪"/>
            </a:pPr>
            <a:r>
              <a:rPr lang="en-US" dirty="0">
                <a:latin typeface="Times New Roman" panose="02020603050405020304" pitchFamily="18" charset="0"/>
                <a:ea typeface="+mn-lt"/>
                <a:cs typeface="Times New Roman" panose="02020603050405020304" pitchFamily="18" charset="0"/>
              </a:rPr>
              <a:t>Modified Crop/Commodity Profile (for use on Form ETA-790A, Addendum A) where the Crop ID is removed, added a “Work State” field, and increased character limit to disclose piece rate units, estimated hourly, rates, and other special pay information.</a:t>
            </a:r>
          </a:p>
          <a:p>
            <a:pPr>
              <a:buClr>
                <a:srgbClr val="00588F"/>
              </a:buClr>
              <a:buFont typeface="Arial" panose="05000000000000000000" pitchFamily="2" charset="2"/>
              <a:buChar char="▪"/>
            </a:pPr>
            <a:r>
              <a:rPr lang="en-US" dirty="0">
                <a:latin typeface="Times New Roman" panose="02020603050405020304" pitchFamily="18" charset="0"/>
                <a:ea typeface="+mn-lt"/>
                <a:cs typeface="Times New Roman" panose="02020603050405020304" pitchFamily="18" charset="0"/>
              </a:rPr>
              <a:t>Removed Agricultural Business Profile (due to changes on Form ETA-790A, Addendum B).</a:t>
            </a:r>
          </a:p>
          <a:p>
            <a:pPr>
              <a:buClr>
                <a:srgbClr val="00588F"/>
              </a:buClr>
              <a:buFont typeface="Arial" panose="05000000000000000000" pitchFamily="2" charset="2"/>
              <a:buChar char="▪"/>
            </a:pPr>
            <a:r>
              <a:rPr lang="en-US" dirty="0">
                <a:latin typeface="Times New Roman" panose="02020603050405020304" pitchFamily="18" charset="0"/>
                <a:ea typeface="+mn-lt"/>
                <a:cs typeface="Times New Roman" panose="02020603050405020304" pitchFamily="18" charset="0"/>
              </a:rPr>
              <a:t>Modified Material Terms of Employment Profile (for use on Form ETA-790A, Addendum C).</a:t>
            </a:r>
            <a:endParaRPr lang="en-US" dirty="0">
              <a:latin typeface="Times New Roman" panose="02020603050405020304" pitchFamily="18" charset="0"/>
              <a:cs typeface="Times New Roman" panose="02020603050405020304" pitchFamily="18" charset="0"/>
            </a:endParaRPr>
          </a:p>
          <a:p>
            <a:pPr marL="849630" lvl="2" indent="-342900">
              <a:buClr>
                <a:srgbClr val="00588F"/>
              </a:buClr>
              <a:buFont typeface="Times New Roman" panose="02020603050405020304" pitchFamily="18" charset="0"/>
              <a:buChar char="–"/>
            </a:pPr>
            <a:r>
              <a:rPr lang="en-US" sz="1800" dirty="0">
                <a:latin typeface="Times New Roman" panose="02020603050405020304" pitchFamily="18" charset="0"/>
                <a:ea typeface="+mn-lt"/>
                <a:cs typeface="Times New Roman" panose="02020603050405020304" pitchFamily="18" charset="0"/>
              </a:rPr>
              <a:t>Increased character limit from 3,500 to 5,000 characters.</a:t>
            </a:r>
          </a:p>
          <a:p>
            <a:pPr marL="849630" lvl="2" indent="-342900">
              <a:buClr>
                <a:srgbClr val="00588F"/>
              </a:buClr>
              <a:buFont typeface="Times New Roman" panose="02020603050405020304" pitchFamily="18" charset="0"/>
              <a:buChar char="–"/>
            </a:pPr>
            <a:r>
              <a:rPr lang="en-US" sz="1800" dirty="0">
                <a:latin typeface="Times New Roman" panose="02020603050405020304" pitchFamily="18" charset="0"/>
                <a:ea typeface="+mn-lt"/>
                <a:cs typeface="Times New Roman" panose="02020603050405020304" pitchFamily="18" charset="0"/>
              </a:rPr>
              <a:t>Limited the drop-down options for the Section Number and Names (e.g., A.8g – Overtime Pay) to align with the applicable form sections.</a:t>
            </a:r>
            <a:endParaRPr lang="en-US" sz="1800" dirty="0">
              <a:latin typeface="Times New Roman" panose="02020603050405020304" pitchFamily="18" charset="0"/>
              <a:cs typeface="Times New Roman" panose="02020603050405020304" pitchFamily="18" charset="0"/>
            </a:endParaRPr>
          </a:p>
          <a:p>
            <a:pPr marL="849630" lvl="2" indent="-342900">
              <a:buClr>
                <a:srgbClr val="00588F"/>
              </a:buClr>
              <a:buFont typeface="Times New Roman" panose="02020603050405020304" pitchFamily="18" charset="0"/>
              <a:buChar char="–"/>
            </a:pPr>
            <a:r>
              <a:rPr lang="en-US" sz="1800" dirty="0">
                <a:latin typeface="Times New Roman" panose="02020603050405020304" pitchFamily="18" charset="0"/>
                <a:ea typeface="+mn-lt"/>
                <a:cs typeface="Times New Roman" panose="02020603050405020304" pitchFamily="18" charset="0"/>
              </a:rPr>
              <a:t>Except for “Other Material Terms and Conditions,” the FLAG system will only permit one (1) Addendum C entry per form section to be imported on and after August 29.</a:t>
            </a:r>
            <a:endParaRPr lang="en-US" sz="1800" dirty="0">
              <a:latin typeface="Times New Roman" panose="02020603050405020304" pitchFamily="18" charset="0"/>
              <a:cs typeface="Times New Roman" panose="02020603050405020304" pitchFamily="18" charset="0"/>
            </a:endParaRPr>
          </a:p>
          <a:p>
            <a:pPr marL="0" indent="0">
              <a:lnSpc>
                <a:spcPct val="107000"/>
              </a:lnSpc>
              <a:spcBef>
                <a:spcPts val="0"/>
              </a:spcBef>
              <a:spcAft>
                <a:spcPts val="1800"/>
              </a:spcAft>
              <a:buClr>
                <a:srgbClr val="00588F"/>
              </a:buClr>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Footer Placeholder 4">
            <a:extLst>
              <a:ext uri="{FF2B5EF4-FFF2-40B4-BE49-F238E27FC236}">
                <a16:creationId xmlns:a16="http://schemas.microsoft.com/office/drawing/2014/main" id="{0D681708-8D2D-EFDC-6F79-AA9971EA1794}"/>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3" name="Slide Number Placeholder 5">
            <a:extLst>
              <a:ext uri="{FF2B5EF4-FFF2-40B4-BE49-F238E27FC236}">
                <a16:creationId xmlns:a16="http://schemas.microsoft.com/office/drawing/2014/main" id="{D216B444-1D18-E269-F695-D479A27C3285}"/>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6</a:t>
            </a:fld>
            <a:endParaRPr lang="en-US" sz="1200" dirty="0">
              <a:latin typeface="+mn-lt"/>
            </a:endParaRPr>
          </a:p>
        </p:txBody>
      </p:sp>
    </p:spTree>
    <p:extLst>
      <p:ext uri="{BB962C8B-B14F-4D97-AF65-F5344CB8AC3E}">
        <p14:creationId xmlns:p14="http://schemas.microsoft.com/office/powerpoint/2010/main" val="3526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6D810-ACD5-32B7-D127-370A3B774A2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369DA9E-C9F2-A088-DD04-3FDBCD0B3BBE}"/>
              </a:ext>
            </a:extLst>
          </p:cNvPr>
          <p:cNvSpPr txBox="1">
            <a:spLocks/>
          </p:cNvSpPr>
          <p:nvPr/>
        </p:nvSpPr>
        <p:spPr>
          <a:xfrm>
            <a:off x="178019" y="99950"/>
            <a:ext cx="10584573" cy="102820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spcBef>
                <a:spcPts val="600"/>
              </a:spcBef>
              <a:spcAft>
                <a:spcPts val="600"/>
              </a:spcAft>
              <a:defRPr/>
            </a:pPr>
            <a:r>
              <a:rPr lang="en-US" altLang="en-US" dirty="0">
                <a:solidFill>
                  <a:schemeClr val="bg1"/>
                </a:solidFill>
                <a:latin typeface="Times New Roman" panose="02020603050405020304" pitchFamily="18" charset="0"/>
                <a:cs typeface="Times New Roman" panose="02020603050405020304" pitchFamily="18" charset="0"/>
              </a:rPr>
              <a:t>Department of Labor</a:t>
            </a:r>
            <a:br>
              <a:rPr lang="en-US" altLang="en-US" sz="4400" dirty="0">
                <a:solidFill>
                  <a:schemeClr val="bg1"/>
                </a:solidFill>
                <a:latin typeface="Times New Roman" panose="02020603050405020304" pitchFamily="18" charset="0"/>
                <a:cs typeface="Times New Roman" panose="02020603050405020304" pitchFamily="18" charset="0"/>
              </a:rPr>
            </a:br>
            <a:r>
              <a:rPr lang="en-US" sz="2800" b="0" i="1" kern="0" dirty="0">
                <a:solidFill>
                  <a:schemeClr val="bg1"/>
                </a:solidFill>
                <a:latin typeface="Times New Roman" panose="02020603050405020304" pitchFamily="18" charset="0"/>
                <a:cs typeface="Times New Roman" panose="02020603050405020304" pitchFamily="18" charset="0"/>
              </a:rPr>
              <a:t>Form ETA-790A, Agricultural Clearance Order</a:t>
            </a:r>
          </a:p>
        </p:txBody>
      </p:sp>
      <p:sp>
        <p:nvSpPr>
          <p:cNvPr id="10" name="Content Placeholder 9">
            <a:extLst>
              <a:ext uri="{FF2B5EF4-FFF2-40B4-BE49-F238E27FC236}">
                <a16:creationId xmlns:a16="http://schemas.microsoft.com/office/drawing/2014/main" id="{21F03677-1884-D9C4-DC68-0BFDCF58855A}"/>
              </a:ext>
            </a:extLst>
          </p:cNvPr>
          <p:cNvSpPr>
            <a:spLocks noGrp="1"/>
          </p:cNvSpPr>
          <p:nvPr>
            <p:ph idx="1"/>
          </p:nvPr>
        </p:nvSpPr>
        <p:spPr>
          <a:xfrm>
            <a:off x="433387" y="1567811"/>
            <a:ext cx="11325225" cy="3984690"/>
          </a:xfrm>
        </p:spPr>
        <p:txBody>
          <a:bodyPr vert="horz" lIns="91440" tIns="45720" rIns="91440" bIns="45720" rtlCol="0" anchor="t">
            <a:noAutofit/>
          </a:bodyPr>
          <a:lstStyle/>
          <a:p>
            <a:pPr marL="45720" indent="0">
              <a:buClr>
                <a:srgbClr val="00588F"/>
              </a:buClr>
              <a:buNone/>
            </a:pPr>
            <a:r>
              <a:rPr lang="en-US" sz="2200" b="1" dirty="0">
                <a:solidFill>
                  <a:srgbClr val="800000"/>
                </a:solidFill>
                <a:latin typeface="Times New Roman" panose="02020603050405020304" pitchFamily="18" charset="0"/>
                <a:ea typeface="+mn-lt"/>
                <a:cs typeface="Times New Roman" panose="02020603050405020304" pitchFamily="18" charset="0"/>
              </a:rPr>
              <a:t>MAJOR FORM PREPARATION REMINDERS AND TIPS</a:t>
            </a:r>
          </a:p>
          <a:p>
            <a:pPr marL="388620" indent="-342900">
              <a:spcBef>
                <a:spcPts val="600"/>
              </a:spcBef>
              <a:buClr>
                <a:srgbClr val="00588F"/>
              </a:buCl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Employers and authorized preparers </a:t>
            </a:r>
            <a:r>
              <a:rPr lang="en-US" sz="2200" b="1" u="sng" dirty="0">
                <a:latin typeface="Times New Roman" panose="02020603050405020304" pitchFamily="18" charset="0"/>
                <a:ea typeface="Calibri" panose="020F0502020204030204" pitchFamily="34" charset="0"/>
                <a:cs typeface="Times New Roman" panose="02020603050405020304" pitchFamily="18" charset="0"/>
              </a:rPr>
              <a:t>MUST READ</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 OMB-approved general instructions carefully before completing the Forms ETA-790/790A (Job Order) and 9142A (H-2A Application).</a:t>
            </a:r>
          </a:p>
          <a:p>
            <a:pPr marL="388620" indent="-342900">
              <a:spcBef>
                <a:spcPts val="600"/>
              </a:spcBef>
              <a:buClr>
                <a:srgbClr val="00588F"/>
              </a:buClr>
            </a:pPr>
            <a:r>
              <a:rPr lang="en-US" sz="2200" dirty="0">
                <a:latin typeface="Times New Roman" panose="02020603050405020304" pitchFamily="18" charset="0"/>
                <a:ea typeface="Calibri" panose="020F0502020204030204" pitchFamily="34" charset="0"/>
                <a:cs typeface="Times New Roman" panose="02020603050405020304" pitchFamily="18" charset="0"/>
              </a:rPr>
              <a:t>Employer contact information (including email address) must be an employee of the employer  and </a:t>
            </a:r>
            <a:r>
              <a:rPr lang="en-US" sz="2200" b="1" u="sng" dirty="0">
                <a:latin typeface="Times New Roman" panose="02020603050405020304" pitchFamily="18" charset="0"/>
                <a:ea typeface="Calibri" panose="020F0502020204030204" pitchFamily="34" charset="0"/>
                <a:cs typeface="Times New Roman" panose="02020603050405020304" pitchFamily="18" charset="0"/>
              </a:rPr>
              <a:t>NOT</a:t>
            </a:r>
            <a:r>
              <a:rPr lang="en-US" sz="2200" dirty="0">
                <a:latin typeface="Times New Roman" panose="02020603050405020304" pitchFamily="18" charset="0"/>
                <a:ea typeface="Calibri" panose="020F0502020204030204" pitchFamily="34" charset="0"/>
                <a:cs typeface="Times New Roman" panose="02020603050405020304" pitchFamily="18" charset="0"/>
              </a:rPr>
              <a:t> the authorized attorney or agent unless that person is an employee of the employer.</a:t>
            </a:r>
            <a:endParaRPr lang="en-US" sz="2200" b="1" dirty="0">
              <a:solidFill>
                <a:srgbClr val="800000"/>
              </a:solidFill>
              <a:latin typeface="Times New Roman" panose="02020603050405020304" pitchFamily="18" charset="0"/>
              <a:ea typeface="+mn-lt"/>
              <a:cs typeface="Times New Roman" panose="02020603050405020304" pitchFamily="18" charset="0"/>
            </a:endParaRPr>
          </a:p>
          <a:p>
            <a:pPr marL="388620" indent="-342900">
              <a:spcBef>
                <a:spcPts val="600"/>
              </a:spcBef>
              <a:buClr>
                <a:srgbClr val="00588F"/>
              </a:buCl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 place of business must be a physical location – </a:t>
            </a:r>
            <a:r>
              <a:rPr lang="en-US" sz="2200" b="1" u="sng" dirty="0">
                <a:effectLst/>
                <a:latin typeface="Times New Roman" panose="02020603050405020304" pitchFamily="18" charset="0"/>
                <a:ea typeface="Calibri" panose="020F0502020204030204" pitchFamily="34" charset="0"/>
                <a:cs typeface="Times New Roman" panose="02020603050405020304" pitchFamily="18" charset="0"/>
              </a:rPr>
              <a:t>NOT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 Post Office (P.O.) Box.  A P.O. Box is a mailing address and not a valid physical address location.</a:t>
            </a:r>
          </a:p>
          <a:p>
            <a:pPr marL="388620" indent="-342900">
              <a:spcBef>
                <a:spcPts val="600"/>
              </a:spcBef>
              <a:buClr>
                <a:srgbClr val="00588F"/>
              </a:buClr>
            </a:pPr>
            <a:r>
              <a:rPr lang="en-US" sz="2200" dirty="0">
                <a:latin typeface="Times New Roman" panose="02020603050405020304" pitchFamily="18" charset="0"/>
                <a:ea typeface="Calibri" panose="020F0502020204030204" pitchFamily="34" charset="0"/>
                <a:cs typeface="Times New Roman" panose="02020603050405020304" pitchFamily="18" charset="0"/>
              </a:rPr>
              <a:t>Entering “See Addendum C” in any open text box area will result in a Notice of Deficiency requiring the employer to submit a modified job order or application to begin a response in the space provided on the form.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88620" indent="-342900">
              <a:spcBef>
                <a:spcPts val="600"/>
              </a:spcBef>
              <a:buClr>
                <a:srgbClr val="00588F"/>
              </a:buClr>
            </a:pPr>
            <a:r>
              <a:rPr lang="en-US" sz="2200" b="1" u="sng" dirty="0">
                <a:latin typeface="Times New Roman" panose="02020603050405020304" pitchFamily="18" charset="0"/>
                <a:ea typeface="Calibri" panose="020F0502020204030204" pitchFamily="34" charset="0"/>
                <a:cs typeface="Times New Roman" panose="02020603050405020304" pitchFamily="18" charset="0"/>
              </a:rPr>
              <a:t>DO NOT</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repeat assurances or guarantees that are already covered by Section G.</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Footer Placeholder 4">
            <a:extLst>
              <a:ext uri="{FF2B5EF4-FFF2-40B4-BE49-F238E27FC236}">
                <a16:creationId xmlns:a16="http://schemas.microsoft.com/office/drawing/2014/main" id="{0D681708-8D2D-EFDC-6F79-AA9971EA1794}"/>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3" name="Slide Number Placeholder 5">
            <a:extLst>
              <a:ext uri="{FF2B5EF4-FFF2-40B4-BE49-F238E27FC236}">
                <a16:creationId xmlns:a16="http://schemas.microsoft.com/office/drawing/2014/main" id="{D216B444-1D18-E269-F695-D479A27C3285}"/>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7</a:t>
            </a:fld>
            <a:endParaRPr lang="en-US" sz="1200" dirty="0">
              <a:latin typeface="+mn-lt"/>
            </a:endParaRPr>
          </a:p>
        </p:txBody>
      </p:sp>
    </p:spTree>
    <p:extLst>
      <p:ext uri="{BB962C8B-B14F-4D97-AF65-F5344CB8AC3E}">
        <p14:creationId xmlns:p14="http://schemas.microsoft.com/office/powerpoint/2010/main" val="130715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4271D-FF18-CC30-530D-AD74046490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F4A05-4720-502C-B084-751E9DCC022F}"/>
              </a:ext>
            </a:extLst>
          </p:cNvPr>
          <p:cNvSpPr>
            <a:spLocks noGrp="1"/>
          </p:cNvSpPr>
          <p:nvPr>
            <p:ph idx="1"/>
          </p:nvPr>
        </p:nvSpPr>
        <p:spPr>
          <a:xfrm>
            <a:off x="533401" y="1981201"/>
            <a:ext cx="10658474" cy="4121216"/>
          </a:xfrm>
        </p:spPr>
        <p:txBody>
          <a:bodyPr vert="horz" lIns="91440" tIns="45720" rIns="91440" bIns="45720" rtlCol="0" anchor="t">
            <a:normAutofit/>
          </a:bodyPr>
          <a:lstStyle/>
          <a:p>
            <a:pPr marL="0" indent="0">
              <a:buNone/>
            </a:pPr>
            <a:endParaRPr lang="en-US" sz="2400" b="1">
              <a:effectLst/>
              <a:highlight>
                <a:srgbClr val="FFFF00"/>
              </a:highlight>
              <a:latin typeface="Times New Roman"/>
              <a:ea typeface="Times New Roman" panose="02020603050405020304" pitchFamily="18" charset="0"/>
              <a:cs typeface="Times New Roman"/>
            </a:endParaRPr>
          </a:p>
          <a:p>
            <a:pPr>
              <a:buFont typeface="Wingdings" panose="05000000000000000000" pitchFamily="2" charset="2"/>
              <a:buChar char="§"/>
            </a:pPr>
            <a:endParaRPr lang="en-US" sz="2400">
              <a:effectLst/>
              <a:highlight>
                <a:srgbClr val="FFFF00"/>
              </a:highlight>
              <a:latin typeface="Times New Roman"/>
              <a:ea typeface="Times New Roman" panose="02020603050405020304" pitchFamily="18" charset="0"/>
              <a:cs typeface="Times New Roman"/>
            </a:endParaRPr>
          </a:p>
          <a:p>
            <a:pPr>
              <a:buFont typeface="Wingdings" panose="05000000000000000000" pitchFamily="2" charset="2"/>
              <a:buChar char="§"/>
            </a:pPr>
            <a:endParaRPr lang="en-US" sz="2400">
              <a:effectLst/>
              <a:latin typeface="Times New Roman"/>
              <a:ea typeface="Times New Roman" panose="02020603050405020304" pitchFamily="18" charset="0"/>
              <a:cs typeface="Times New Roman"/>
            </a:endParaRPr>
          </a:p>
        </p:txBody>
      </p:sp>
      <p:sp>
        <p:nvSpPr>
          <p:cNvPr id="7" name="TextBox 6">
            <a:extLst>
              <a:ext uri="{FF2B5EF4-FFF2-40B4-BE49-F238E27FC236}">
                <a16:creationId xmlns:a16="http://schemas.microsoft.com/office/drawing/2014/main" id="{2741E02B-6863-BB49-562C-797F2D5D43E1}"/>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ETA-790A, Section A</a:t>
            </a:r>
            <a:endParaRPr lang="en-US" sz="2800" i="1" kern="0" dirty="0">
              <a:solidFill>
                <a:schemeClr val="bg1"/>
              </a:solidFill>
              <a:latin typeface="Times New Roman"/>
              <a:cs typeface="Times New Roman"/>
            </a:endParaRPr>
          </a:p>
        </p:txBody>
      </p:sp>
      <p:pic>
        <p:nvPicPr>
          <p:cNvPr id="5" name="Picture 4">
            <a:extLst>
              <a:ext uri="{FF2B5EF4-FFF2-40B4-BE49-F238E27FC236}">
                <a16:creationId xmlns:a16="http://schemas.microsoft.com/office/drawing/2014/main" id="{036EAE5F-04FB-DD8F-B5AD-8934FA59A05C}"/>
              </a:ext>
            </a:extLst>
          </p:cNvPr>
          <p:cNvPicPr>
            <a:picLocks noChangeAspect="1"/>
          </p:cNvPicPr>
          <p:nvPr/>
        </p:nvPicPr>
        <p:blipFill>
          <a:blip r:embed="rId3"/>
          <a:srcRect/>
          <a:stretch/>
        </p:blipFill>
        <p:spPr>
          <a:xfrm>
            <a:off x="521148" y="1606998"/>
            <a:ext cx="7204787" cy="3311974"/>
          </a:xfrm>
          <a:prstGeom prst="rect">
            <a:avLst/>
          </a:prstGeom>
        </p:spPr>
      </p:pic>
      <p:sp>
        <p:nvSpPr>
          <p:cNvPr id="4" name="TextBox 3">
            <a:extLst>
              <a:ext uri="{FF2B5EF4-FFF2-40B4-BE49-F238E27FC236}">
                <a16:creationId xmlns:a16="http://schemas.microsoft.com/office/drawing/2014/main" id="{DE41083D-7C44-23A7-4BC5-83825814CAEB}"/>
              </a:ext>
            </a:extLst>
          </p:cNvPr>
          <p:cNvSpPr txBox="1"/>
          <p:nvPr/>
        </p:nvSpPr>
        <p:spPr>
          <a:xfrm>
            <a:off x="8097034" y="1485396"/>
            <a:ext cx="3228191" cy="3323987"/>
          </a:xfrm>
          <a:prstGeom prst="rect">
            <a:avLst/>
          </a:prstGeom>
          <a:solidFill>
            <a:srgbClr val="FFFFCC"/>
          </a:solidFill>
          <a:ln>
            <a:solidFill>
              <a:schemeClr val="tx1"/>
            </a:solidFill>
          </a:ln>
        </p:spPr>
        <p:txBody>
          <a:bodyPr wrap="square" rtlCol="0">
            <a:spAutoFit/>
          </a:bodyPr>
          <a:lstStyle/>
          <a:p>
            <a:r>
              <a:rPr lang="en-US" b="1" dirty="0">
                <a:solidFill>
                  <a:srgbClr val="800000"/>
                </a:solidFill>
                <a:latin typeface="Times New Roman" panose="02020603050405020304" pitchFamily="18" charset="0"/>
                <a:cs typeface="Times New Roman" panose="02020603050405020304" pitchFamily="18" charset="0"/>
              </a:rPr>
              <a:t>NEW Field 8.f</a:t>
            </a:r>
          </a:p>
          <a:p>
            <a:r>
              <a:rPr lang="en-US" sz="1600" dirty="0">
                <a:latin typeface="Times New Roman" panose="02020603050405020304" pitchFamily="18" charset="0"/>
                <a:cs typeface="Times New Roman" panose="02020603050405020304" pitchFamily="18" charset="0"/>
              </a:rPr>
              <a:t>For disclosure of special pay information (e.g., bonuses or other incentives) or the upper end of a wage range offered for a crop or activity </a:t>
            </a:r>
            <a:r>
              <a:rPr lang="en-US" sz="1600" u="sng" dirty="0">
                <a:latin typeface="Times New Roman" panose="02020603050405020304" pitchFamily="18" charset="0"/>
                <a:cs typeface="Times New Roman" panose="02020603050405020304" pitchFamily="18" charset="0"/>
              </a:rPr>
              <a:t>and</a:t>
            </a:r>
            <a:r>
              <a:rPr lang="en-US" sz="1600" dirty="0">
                <a:latin typeface="Times New Roman" panose="02020603050405020304" pitchFamily="18" charset="0"/>
                <a:cs typeface="Times New Roman" panose="02020603050405020304" pitchFamily="18" charset="0"/>
              </a:rPr>
              <a:t> the estimated hourly equivalent.  </a:t>
            </a:r>
          </a:p>
          <a:p>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Include or be prepared to make the method of calculating the estimated hourly wage rate equivalent(s) and supporting materials available to the SWA.</a:t>
            </a:r>
            <a:endParaRPr lang="en-US" sz="1600" dirty="0">
              <a:latin typeface="Times New Roman" panose="02020603050405020304" pitchFamily="18" charset="0"/>
              <a:cs typeface="Times New Roman" panose="02020603050405020304" pitchFamily="18" charset="0"/>
            </a:endParaRPr>
          </a:p>
        </p:txBody>
      </p:sp>
      <p:sp>
        <p:nvSpPr>
          <p:cNvPr id="6" name="Arrow: Left 5">
            <a:extLst>
              <a:ext uri="{FF2B5EF4-FFF2-40B4-BE49-F238E27FC236}">
                <a16:creationId xmlns:a16="http://schemas.microsoft.com/office/drawing/2014/main" id="{C90B95E8-8A21-91DD-48A7-82409F328025}"/>
              </a:ext>
            </a:extLst>
          </p:cNvPr>
          <p:cNvSpPr/>
          <p:nvPr/>
        </p:nvSpPr>
        <p:spPr>
          <a:xfrm>
            <a:off x="7286625" y="3020669"/>
            <a:ext cx="810409"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5EABF0-7D0E-D0BB-D94E-695E05877614}"/>
              </a:ext>
            </a:extLst>
          </p:cNvPr>
          <p:cNvSpPr txBox="1"/>
          <p:nvPr/>
        </p:nvSpPr>
        <p:spPr>
          <a:xfrm>
            <a:off x="521148" y="4986851"/>
            <a:ext cx="8451402" cy="1107996"/>
          </a:xfrm>
          <a:prstGeom prst="rect">
            <a:avLst/>
          </a:prstGeom>
          <a:solidFill>
            <a:srgbClr val="FFFFCC"/>
          </a:solidFill>
          <a:ln>
            <a:solidFill>
              <a:schemeClr val="tx1"/>
            </a:solidFill>
          </a:ln>
        </p:spPr>
        <p:txBody>
          <a:bodyPr wrap="square" rtlCol="0">
            <a:spAutoFit/>
          </a:bodyPr>
          <a:lstStyle/>
          <a:p>
            <a:r>
              <a:rPr lang="en-US" b="1" dirty="0">
                <a:solidFill>
                  <a:srgbClr val="800000"/>
                </a:solidFill>
                <a:latin typeface="Times New Roman" panose="02020603050405020304" pitchFamily="18" charset="0"/>
                <a:cs typeface="Times New Roman" panose="02020603050405020304" pitchFamily="18" charset="0"/>
              </a:rPr>
              <a:t>NEW Field 8.g</a:t>
            </a:r>
          </a:p>
          <a:p>
            <a:r>
              <a:rPr lang="en-US" sz="1600" dirty="0">
                <a:latin typeface="Times New Roman" panose="02020603050405020304" pitchFamily="18" charset="0"/>
                <a:cs typeface="Times New Roman" panose="02020603050405020304" pitchFamily="18" charset="0"/>
              </a:rPr>
              <a:t>If “Yes,” use Addendum C to disclose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wage rate(s) to be paid; the circumstances under which the wage rate(s) for overtime hours will be paid; whether overtime wage rates will vary between places of employment; and citation to the applicable federal, State, or local law requiring overtime pay.</a:t>
            </a:r>
            <a:endParaRPr lang="en-US" sz="1600" dirty="0">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id="{F4DE1529-3193-6C99-DE3B-75E2CC153F83}"/>
              </a:ext>
            </a:extLst>
          </p:cNvPr>
          <p:cNvSpPr/>
          <p:nvPr/>
        </p:nvSpPr>
        <p:spPr>
          <a:xfrm rot="5400000">
            <a:off x="3144804" y="4659400"/>
            <a:ext cx="339794"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63E342C3-16F0-4816-E917-EA9503384C8F}"/>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11" name="Slide Number Placeholder 5">
            <a:extLst>
              <a:ext uri="{FF2B5EF4-FFF2-40B4-BE49-F238E27FC236}">
                <a16:creationId xmlns:a16="http://schemas.microsoft.com/office/drawing/2014/main" id="{9E9AB8FD-78F5-AFE2-01A0-BF1DB4BF05E0}"/>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8</a:t>
            </a:fld>
            <a:endParaRPr lang="en-US" sz="1200" dirty="0">
              <a:latin typeface="+mn-lt"/>
            </a:endParaRPr>
          </a:p>
        </p:txBody>
      </p:sp>
    </p:spTree>
    <p:extLst>
      <p:ext uri="{BB962C8B-B14F-4D97-AF65-F5344CB8AC3E}">
        <p14:creationId xmlns:p14="http://schemas.microsoft.com/office/powerpoint/2010/main" val="760535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4271D-FF18-CC30-530D-AD74046490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F4A05-4720-502C-B084-751E9DCC022F}"/>
              </a:ext>
            </a:extLst>
          </p:cNvPr>
          <p:cNvSpPr>
            <a:spLocks noGrp="1"/>
          </p:cNvSpPr>
          <p:nvPr>
            <p:ph idx="1"/>
          </p:nvPr>
        </p:nvSpPr>
        <p:spPr>
          <a:xfrm>
            <a:off x="222235" y="1654067"/>
            <a:ext cx="11747529" cy="924215"/>
          </a:xfrm>
        </p:spPr>
        <p:txBody>
          <a:bodyPr vert="horz" lIns="91440" tIns="45720" rIns="91440" bIns="45720" rtlCol="0" anchor="t">
            <a:normAutofit fontScale="92500" lnSpcReduction="10000"/>
          </a:bodyPr>
          <a:lstStyle/>
          <a:p>
            <a:pPr>
              <a:buFont typeface="Wingdings" panose="05000000000000000000" pitchFamily="2" charset="2"/>
              <a:buChar char="§"/>
            </a:pPr>
            <a:r>
              <a:rPr lang="en-US" sz="2400" dirty="0">
                <a:latin typeface="Times New Roman"/>
                <a:ea typeface="Times New Roman" panose="02020603050405020304" pitchFamily="18" charset="0"/>
                <a:cs typeface="Times New Roman"/>
              </a:rPr>
              <a:t>Modified Field A.9 instructing the employer to complete Addendum A if the employer is offering additional rates not identified in Items 8.b. through 8.g. (</a:t>
            </a:r>
            <a:r>
              <a:rPr lang="en-US" sz="2400" i="1" dirty="0">
                <a:latin typeface="Times New Roman"/>
                <a:ea typeface="Times New Roman" panose="02020603050405020304" pitchFamily="18" charset="0"/>
                <a:cs typeface="Times New Roman"/>
              </a:rPr>
              <a:t>e.g.</a:t>
            </a:r>
            <a:r>
              <a:rPr lang="en-US" sz="2400" dirty="0">
                <a:latin typeface="Times New Roman"/>
                <a:ea typeface="Times New Roman" panose="02020603050405020304" pitchFamily="18" charset="0"/>
                <a:cs typeface="Times New Roman"/>
              </a:rPr>
              <a:t>, multiple piece rates for multiple agricultural activities). </a:t>
            </a:r>
            <a:endParaRPr lang="en-US" dirty="0"/>
          </a:p>
        </p:txBody>
      </p:sp>
      <p:pic>
        <p:nvPicPr>
          <p:cNvPr id="5" name="Picture 4">
            <a:extLst>
              <a:ext uri="{FF2B5EF4-FFF2-40B4-BE49-F238E27FC236}">
                <a16:creationId xmlns:a16="http://schemas.microsoft.com/office/drawing/2014/main" id="{036EAE5F-04FB-DD8F-B5AD-8934FA59A05C}"/>
              </a:ext>
            </a:extLst>
          </p:cNvPr>
          <p:cNvPicPr>
            <a:picLocks noChangeAspect="1"/>
          </p:cNvPicPr>
          <p:nvPr/>
        </p:nvPicPr>
        <p:blipFill>
          <a:blip r:embed="rId2"/>
          <a:srcRect/>
          <a:stretch/>
        </p:blipFill>
        <p:spPr>
          <a:xfrm>
            <a:off x="617160" y="2703678"/>
            <a:ext cx="10763014" cy="769938"/>
          </a:xfrm>
          <a:prstGeom prst="rect">
            <a:avLst/>
          </a:prstGeom>
        </p:spPr>
      </p:pic>
      <p:sp>
        <p:nvSpPr>
          <p:cNvPr id="12" name="Content Placeholder 2">
            <a:extLst>
              <a:ext uri="{FF2B5EF4-FFF2-40B4-BE49-F238E27FC236}">
                <a16:creationId xmlns:a16="http://schemas.microsoft.com/office/drawing/2014/main" id="{14F40973-E544-0212-E7CF-C4DDCEB951F9}"/>
              </a:ext>
            </a:extLst>
          </p:cNvPr>
          <p:cNvSpPr txBox="1">
            <a:spLocks/>
          </p:cNvSpPr>
          <p:nvPr/>
        </p:nvSpPr>
        <p:spPr>
          <a:xfrm>
            <a:off x="307419" y="3699569"/>
            <a:ext cx="10938274" cy="7699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a:buClr>
                <a:srgbClr val="00588F"/>
              </a:buClr>
              <a:buFont typeface="Wingdings" panose="05000000000000000000" pitchFamily="2" charset="2"/>
              <a:buChar char="§"/>
            </a:pPr>
            <a:r>
              <a:rPr lang="en-US" sz="2200" dirty="0">
                <a:latin typeface="Times New Roman"/>
                <a:ea typeface="Times New Roman" panose="02020603050405020304" pitchFamily="18" charset="0"/>
                <a:cs typeface="Times New Roman"/>
              </a:rPr>
              <a:t>Modified Addendum A: Combined the “wage offer” and “per” columns and the added a new column to identify the work state.</a:t>
            </a:r>
          </a:p>
          <a:p>
            <a:pPr marL="0" indent="0">
              <a:buClr>
                <a:srgbClr val="00588F"/>
              </a:buClr>
              <a:buNone/>
            </a:pPr>
            <a:endParaRPr lang="en-US" sz="2400" dirty="0">
              <a:latin typeface="Times New Roman" panose="02020603050405020304" pitchFamily="18" charset="0"/>
              <a:ea typeface="Times New Roman" panose="02020603050405020304" pitchFamily="18" charset="0"/>
              <a:cs typeface="Times New Roman"/>
            </a:endParaRPr>
          </a:p>
        </p:txBody>
      </p:sp>
      <p:pic>
        <p:nvPicPr>
          <p:cNvPr id="16" name="Picture 15">
            <a:extLst>
              <a:ext uri="{FF2B5EF4-FFF2-40B4-BE49-F238E27FC236}">
                <a16:creationId xmlns:a16="http://schemas.microsoft.com/office/drawing/2014/main" id="{3BFE4DF5-2BED-9DD4-DC8A-30748A3F5E5A}"/>
              </a:ext>
            </a:extLst>
          </p:cNvPr>
          <p:cNvPicPr>
            <a:picLocks noChangeAspect="1"/>
          </p:cNvPicPr>
          <p:nvPr/>
        </p:nvPicPr>
        <p:blipFill>
          <a:blip r:embed="rId3"/>
          <a:stretch>
            <a:fillRect/>
          </a:stretch>
        </p:blipFill>
        <p:spPr>
          <a:xfrm>
            <a:off x="617161" y="4491432"/>
            <a:ext cx="10763014" cy="1181579"/>
          </a:xfrm>
          <a:prstGeom prst="rect">
            <a:avLst/>
          </a:prstGeom>
          <a:ln>
            <a:solidFill>
              <a:schemeClr val="tx1"/>
            </a:solidFill>
          </a:ln>
        </p:spPr>
      </p:pic>
      <p:sp>
        <p:nvSpPr>
          <p:cNvPr id="8" name="TextBox 7">
            <a:extLst>
              <a:ext uri="{FF2B5EF4-FFF2-40B4-BE49-F238E27FC236}">
                <a16:creationId xmlns:a16="http://schemas.microsoft.com/office/drawing/2014/main" id="{FE7B362F-5F10-7939-1CE9-C1C08A6279F7}"/>
              </a:ext>
            </a:extLst>
          </p:cNvPr>
          <p:cNvSpPr txBox="1"/>
          <p:nvPr/>
        </p:nvSpPr>
        <p:spPr>
          <a:xfrm>
            <a:off x="160109" y="128039"/>
            <a:ext cx="10605580" cy="1015663"/>
          </a:xfrm>
          <a:prstGeom prst="rect">
            <a:avLst/>
          </a:prstGeom>
          <a:noFill/>
        </p:spPr>
        <p:txBody>
          <a:bodyPr wrap="square" lIns="91440" tIns="45720" rIns="91440" bIns="45720" rtlCol="0" anchor="t">
            <a:spAutoFit/>
          </a:bodyPr>
          <a:lstStyle/>
          <a:p>
            <a:r>
              <a:rPr lang="en-US" altLang="en-US" sz="3200" b="1" dirty="0">
                <a:solidFill>
                  <a:schemeClr val="bg1"/>
                </a:solidFill>
                <a:latin typeface="Times New Roman"/>
                <a:cs typeface="Times New Roman"/>
              </a:rPr>
              <a:t>Department</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of</a:t>
            </a:r>
            <a:r>
              <a:rPr lang="en-US" altLang="en-US" b="1" dirty="0">
                <a:solidFill>
                  <a:schemeClr val="bg1"/>
                </a:solidFill>
                <a:latin typeface="Times New Roman"/>
                <a:cs typeface="Times New Roman"/>
              </a:rPr>
              <a:t> </a:t>
            </a:r>
            <a:r>
              <a:rPr lang="en-US" altLang="en-US" sz="3200" b="1" dirty="0">
                <a:solidFill>
                  <a:schemeClr val="bg1"/>
                </a:solidFill>
                <a:latin typeface="Times New Roman"/>
                <a:cs typeface="Times New Roman"/>
              </a:rPr>
              <a:t>Labor</a:t>
            </a:r>
            <a:br>
              <a:rPr lang="en-US" altLang="en-US" sz="4400" i="1" dirty="0">
                <a:latin typeface="Times New Roman"/>
                <a:cs typeface="Times New Roman"/>
              </a:rPr>
            </a:br>
            <a:r>
              <a:rPr lang="en-US" altLang="en-US" sz="2800" i="1" dirty="0">
                <a:solidFill>
                  <a:schemeClr val="bg1"/>
                </a:solidFill>
                <a:latin typeface="Times New Roman"/>
                <a:cs typeface="Times New Roman"/>
              </a:rPr>
              <a:t>Form ETA-790/790A, Section A and Addendum A</a:t>
            </a:r>
            <a:endParaRPr lang="en-US" sz="2800" i="1" kern="0" dirty="0">
              <a:solidFill>
                <a:schemeClr val="bg1"/>
              </a:solidFill>
              <a:latin typeface="Times New Roman"/>
              <a:cs typeface="Times New Roman"/>
            </a:endParaRPr>
          </a:p>
        </p:txBody>
      </p:sp>
      <p:sp>
        <p:nvSpPr>
          <p:cNvPr id="2" name="Footer Placeholder 4">
            <a:extLst>
              <a:ext uri="{FF2B5EF4-FFF2-40B4-BE49-F238E27FC236}">
                <a16:creationId xmlns:a16="http://schemas.microsoft.com/office/drawing/2014/main" id="{55D3DDBD-658A-117C-832A-065901BDF681}"/>
              </a:ext>
              <a:ext uri="{C183D7F6-B498-43B3-948B-1728B52AA6E4}">
                <adec:decorative xmlns:adec="http://schemas.microsoft.com/office/drawing/2017/decorative" val="1"/>
              </a:ext>
            </a:extLst>
          </p:cNvPr>
          <p:cNvSpPr txBox="1">
            <a:spLocks/>
          </p:cNvSpPr>
          <p:nvPr/>
        </p:nvSpPr>
        <p:spPr>
          <a:xfrm>
            <a:off x="8283535" y="6400707"/>
            <a:ext cx="3764366"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1200" i="1" dirty="0">
                <a:latin typeface="+mn-lt"/>
              </a:rPr>
              <a:t>For Government Training Use Only </a:t>
            </a:r>
          </a:p>
        </p:txBody>
      </p:sp>
      <p:sp>
        <p:nvSpPr>
          <p:cNvPr id="4" name="Slide Number Placeholder 5">
            <a:extLst>
              <a:ext uri="{FF2B5EF4-FFF2-40B4-BE49-F238E27FC236}">
                <a16:creationId xmlns:a16="http://schemas.microsoft.com/office/drawing/2014/main" id="{84DD2FE8-9A68-C2CD-E5DD-0180D01755EE}"/>
              </a:ext>
              <a:ext uri="{C183D7F6-B498-43B3-948B-1728B52AA6E4}">
                <adec:decorative xmlns:adec="http://schemas.microsoft.com/office/drawing/2017/decorative" val="1"/>
              </a:ext>
            </a:extLst>
          </p:cNvPr>
          <p:cNvSpPr txBox="1">
            <a:spLocks/>
          </p:cNvSpPr>
          <p:nvPr/>
        </p:nvSpPr>
        <p:spPr>
          <a:xfrm>
            <a:off x="11703682" y="6400948"/>
            <a:ext cx="380367" cy="222436"/>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96913" indent="-239713" algn="l" rtl="0" eaLnBrk="0" fontAlgn="base" hangingPunct="0">
              <a:spcBef>
                <a:spcPct val="0"/>
              </a:spcBef>
              <a:spcAft>
                <a:spcPct val="0"/>
              </a:spcAft>
              <a:defRPr kern="1200">
                <a:solidFill>
                  <a:schemeClr val="tx1"/>
                </a:solidFill>
                <a:latin typeface="Arial" charset="0"/>
                <a:ea typeface="+mn-ea"/>
                <a:cs typeface="+mn-cs"/>
              </a:defRPr>
            </a:lvl2pPr>
            <a:lvl3pPr marL="1395413" indent="-481013" algn="l" rtl="0" eaLnBrk="0" fontAlgn="base" hangingPunct="0">
              <a:spcBef>
                <a:spcPct val="0"/>
              </a:spcBef>
              <a:spcAft>
                <a:spcPct val="0"/>
              </a:spcAft>
              <a:defRPr kern="1200">
                <a:solidFill>
                  <a:schemeClr val="tx1"/>
                </a:solidFill>
                <a:latin typeface="Arial" charset="0"/>
                <a:ea typeface="+mn-ea"/>
                <a:cs typeface="+mn-cs"/>
              </a:defRPr>
            </a:lvl3pPr>
            <a:lvl4pPr marL="2093913" indent="-722313" algn="l" rtl="0" eaLnBrk="0" fontAlgn="base" hangingPunct="0">
              <a:spcBef>
                <a:spcPct val="0"/>
              </a:spcBef>
              <a:spcAft>
                <a:spcPct val="0"/>
              </a:spcAft>
              <a:defRPr kern="1200">
                <a:solidFill>
                  <a:schemeClr val="tx1"/>
                </a:solidFill>
                <a:latin typeface="Arial" charset="0"/>
                <a:ea typeface="+mn-ea"/>
                <a:cs typeface="+mn-cs"/>
              </a:defRPr>
            </a:lvl4pPr>
            <a:lvl5pPr marL="2792413" indent="-9636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31375A4-56A4-47D6-9801-1991572033F7}" type="slidenum">
              <a:rPr lang="en-US" sz="1200" smtClean="0">
                <a:latin typeface="+mn-lt"/>
              </a:rPr>
              <a:pPr/>
              <a:t>9</a:t>
            </a:fld>
            <a:endParaRPr lang="en-US" sz="1200" dirty="0">
              <a:latin typeface="+mn-lt"/>
            </a:endParaRPr>
          </a:p>
        </p:txBody>
      </p:sp>
    </p:spTree>
    <p:extLst>
      <p:ext uri="{BB962C8B-B14F-4D97-AF65-F5344CB8AC3E}">
        <p14:creationId xmlns:p14="http://schemas.microsoft.com/office/powerpoint/2010/main" val="3181342208"/>
      </p:ext>
    </p:extLst>
  </p:cSld>
  <p:clrMapOvr>
    <a:masterClrMapping/>
  </p:clrMapOvr>
</p:sld>
</file>

<file path=ppt/theme/theme1.xml><?xml version="1.0" encoding="utf-8"?>
<a:theme xmlns:a="http://schemas.openxmlformats.org/drawingml/2006/main" name="Diamond Grid 16x9">
  <a:themeElements>
    <a:clrScheme name="DOL COLORS">
      <a:dk1>
        <a:sysClr val="windowText" lastClr="000000"/>
      </a:dk1>
      <a:lt1>
        <a:sysClr val="window" lastClr="FFFFFF"/>
      </a:lt1>
      <a:dk2>
        <a:srgbClr val="3F3F3F"/>
      </a:dk2>
      <a:lt2>
        <a:srgbClr val="FFFFFF"/>
      </a:lt2>
      <a:accent1>
        <a:srgbClr val="0075BF"/>
      </a:accent1>
      <a:accent2>
        <a:srgbClr val="112E51"/>
      </a:accent2>
      <a:accent3>
        <a:srgbClr val="112E51"/>
      </a:accent3>
      <a:accent4>
        <a:srgbClr val="F7B164"/>
      </a:accent4>
      <a:accent5>
        <a:srgbClr val="F15D2F"/>
      </a:accent5>
      <a:accent6>
        <a:srgbClr val="0070C0"/>
      </a:accent6>
      <a:hlink>
        <a:srgbClr val="01C6FD"/>
      </a:hlink>
      <a:folHlink>
        <a:srgbClr val="954F72"/>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2A83A106A058439AEC74140A15CF28" ma:contentTypeVersion="10" ma:contentTypeDescription="Create a new document." ma:contentTypeScope="" ma:versionID="205c8c89fb027696364c33fb54750653">
  <xsd:schema xmlns:xsd="http://www.w3.org/2001/XMLSchema" xmlns:xs="http://www.w3.org/2001/XMLSchema" xmlns:p="http://schemas.microsoft.com/office/2006/metadata/properties" xmlns:ns2="a9895db3-8b42-46ee-8f0d-aec23e26fbae" xmlns:ns3="2149327a-57bc-4aca-a48c-6b046378c350" targetNamespace="http://schemas.microsoft.com/office/2006/metadata/properties" ma:root="true" ma:fieldsID="a3ae829c7eb13e13a6a7926ca2d4f9a8" ns2:_="" ns3:_="">
    <xsd:import namespace="a9895db3-8b42-46ee-8f0d-aec23e26fbae"/>
    <xsd:import namespace="2149327a-57bc-4aca-a48c-6b046378c3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95db3-8b42-46ee-8f0d-aec23e26f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49327a-57bc-4aca-a48c-6b046378c3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149327a-57bc-4aca-a48c-6b046378c350">
      <UserInfo>
        <DisplayName>Barbour, Shane - ETA</DisplayName>
        <AccountId>39</AccountId>
        <AccountType/>
      </UserInfo>
      <UserInfo>
        <DisplayName>Rimpola, Raquel L - ETA</DisplayName>
        <AccountId>229</AccountId>
        <AccountType/>
      </UserInfo>
      <UserInfo>
        <DisplayName>Zhao, Katherine - SOL</DisplayName>
        <AccountId>110</AccountId>
        <AccountType/>
      </UserInfo>
      <UserInfo>
        <DisplayName>Waldman, Edward - SOL</DisplayName>
        <AccountId>181</AccountId>
        <AccountType/>
      </UserInfo>
      <UserInfo>
        <DisplayName>Nielsen, Rebecca - SOL</DisplayName>
        <AccountId>444</AccountId>
        <AccountType/>
      </UserInfo>
      <UserInfo>
        <DisplayName>Stone, Derek - ETA</DisplayName>
        <AccountId>179</AccountId>
        <AccountType/>
      </UserInfo>
      <UserInfo>
        <DisplayName>Myers, Isabel - ETA</DisplayName>
        <AccountId>49</AccountId>
        <AccountType/>
      </UserInfo>
      <UserInfo>
        <DisplayName>Testa, Brian - ETA</DisplayName>
        <AccountId>136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F37463-7B83-4382-8987-1B1C87B2635B}">
  <ds:schemaRefs>
    <ds:schemaRef ds:uri="2149327a-57bc-4aca-a48c-6b046378c350"/>
    <ds:schemaRef ds:uri="a9895db3-8b42-46ee-8f0d-aec23e26fb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EF2FF55-5602-4E6A-AC5A-9A5B1AD2E3D7}">
  <ds:schemaRefs>
    <ds:schemaRef ds:uri="2149327a-57bc-4aca-a48c-6b046378c350"/>
    <ds:schemaRef ds:uri="a9895db3-8b42-46ee-8f0d-aec23e26fb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40AA6C7-2B76-4B6C-96B9-9807346262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1521</TotalTime>
  <Words>4046</Words>
  <Application>Microsoft Office PowerPoint</Application>
  <PresentationFormat>Widescreen</PresentationFormat>
  <Paragraphs>273</Paragraphs>
  <Slides>35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Palatino Linotype</vt:lpstr>
      <vt:lpstr>Roboto</vt:lpstr>
      <vt:lpstr>Times New Roman</vt:lpstr>
      <vt:lpstr>Wingdings</vt:lpstr>
      <vt:lpstr>Wingdings,Sans-Serif</vt:lpstr>
      <vt:lpstr>Diamond Grid 16x9</vt:lpstr>
      <vt:lpstr>H-2A Temporary Agricultural Visa Program 2024 Worker Protection Final Rule Briefing Key Changes to Forms ETA-790/790A and 9142A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 Template 1</dc:title>
  <dc:creator>United States Department of Labor</dc:creator>
  <cp:lastModifiedBy>Barbour, Shane - ETA</cp:lastModifiedBy>
  <cp:revision>8</cp:revision>
  <cp:lastPrinted>2024-05-13T14:38:15Z</cp:lastPrinted>
  <dcterms:created xsi:type="dcterms:W3CDTF">2018-07-17T18:20:11Z</dcterms:created>
  <dcterms:modified xsi:type="dcterms:W3CDTF">2024-08-07T14:38:50Z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0x010100BA2A83A106A058439AEC74140A15CF28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TaxKeyword">
    <vt:lpwstr/>
  </property>
</Properties>
</file>